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1"/>
    <p:sldMasterId id="2147484922" r:id="rId2"/>
  </p:sldMasterIdLst>
  <p:notesMasterIdLst>
    <p:notesMasterId r:id="rId33"/>
  </p:notesMasterIdLst>
  <p:handoutMasterIdLst>
    <p:handoutMasterId r:id="rId34"/>
  </p:handoutMasterIdLst>
  <p:sldIdLst>
    <p:sldId id="2147479947" r:id="rId3"/>
    <p:sldId id="2147479948" r:id="rId4"/>
    <p:sldId id="2147479855" r:id="rId5"/>
    <p:sldId id="2147479915" r:id="rId6"/>
    <p:sldId id="2147479916" r:id="rId7"/>
    <p:sldId id="2147479917" r:id="rId8"/>
    <p:sldId id="2147479918" r:id="rId9"/>
    <p:sldId id="1933" r:id="rId10"/>
    <p:sldId id="2147479922" r:id="rId11"/>
    <p:sldId id="2147479923" r:id="rId12"/>
    <p:sldId id="2147479919" r:id="rId13"/>
    <p:sldId id="2147479924" r:id="rId14"/>
    <p:sldId id="2147479925" r:id="rId15"/>
    <p:sldId id="2147479920" r:id="rId16"/>
    <p:sldId id="2147479927" r:id="rId17"/>
    <p:sldId id="2147479928" r:id="rId18"/>
    <p:sldId id="2147479929" r:id="rId19"/>
    <p:sldId id="2147479930" r:id="rId20"/>
    <p:sldId id="2147479931" r:id="rId21"/>
    <p:sldId id="2147479932" r:id="rId22"/>
    <p:sldId id="2147479933" r:id="rId23"/>
    <p:sldId id="2147479934" r:id="rId24"/>
    <p:sldId id="2147479937" r:id="rId25"/>
    <p:sldId id="2147479938" r:id="rId26"/>
    <p:sldId id="2147479950" r:id="rId27"/>
    <p:sldId id="2147479939" r:id="rId28"/>
    <p:sldId id="2147479940" r:id="rId29"/>
    <p:sldId id="2147479945" r:id="rId30"/>
    <p:sldId id="2134805647" r:id="rId31"/>
    <p:sldId id="2147479949"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E9D88"/>
    <a:srgbClr val="FFA38B"/>
    <a:srgbClr val="8DC8E8"/>
    <a:srgbClr val="FFFFFF"/>
    <a:srgbClr val="D988DC"/>
    <a:srgbClr val="CD9BCF"/>
    <a:srgbClr val="3C3C41"/>
    <a:srgbClr val="4BCBEE"/>
    <a:srgbClr val="1392B4"/>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93" autoAdjust="0"/>
    <p:restoredTop sz="78076" autoAdjust="0"/>
  </p:normalViewPr>
  <p:slideViewPr>
    <p:cSldViewPr snapToGrid="0">
      <p:cViewPr varScale="1">
        <p:scale>
          <a:sx n="66" d="100"/>
          <a:sy n="66" d="100"/>
        </p:scale>
        <p:origin x="780" y="66"/>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2059"/>
    </p:cViewPr>
  </p:sorterViewPr>
  <p:notesViewPr>
    <p:cSldViewPr snapToGrid="0">
      <p:cViewPr>
        <p:scale>
          <a:sx n="1" d="2"/>
          <a:sy n="1" d="2"/>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10/23/2023 12:11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10/23/2023 12:11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While importing data into Power BI, you may encounter errors resulting from factors such as:</a:t>
            </a:r>
          </a:p>
          <a:p>
            <a:pPr marL="171450" indent="-171450" algn="l">
              <a:buFont typeface="Arial" panose="020B0604020202020204" pitchFamily="34" charset="0"/>
              <a:buChar char="•"/>
            </a:pPr>
            <a:r>
              <a:rPr lang="en-US" dirty="0"/>
              <a:t>Power BI imports from numerous data sources.</a:t>
            </a:r>
          </a:p>
          <a:p>
            <a:pPr marL="171450" indent="-171450" algn="l">
              <a:buFont typeface="Arial" panose="020B0604020202020204" pitchFamily="34" charset="0"/>
              <a:buChar char="•"/>
            </a:pPr>
            <a:r>
              <a:rPr lang="en-US" dirty="0"/>
              <a:t>Each data source might have dozens (and sometimes hundreds) of different error messages.</a:t>
            </a:r>
          </a:p>
          <a:p>
            <a:pPr marL="171450" indent="-171450" algn="l">
              <a:buFont typeface="Arial" panose="020B0604020202020204" pitchFamily="34" charset="0"/>
              <a:buChar char="•"/>
            </a:pPr>
            <a:r>
              <a:rPr lang="en-US" dirty="0"/>
              <a:t>Other components can cause errors, such as hard drives, networks, software services, and operating systems.</a:t>
            </a:r>
          </a:p>
          <a:p>
            <a:pPr marL="171450" indent="-171450" algn="l">
              <a:buFont typeface="Arial" panose="020B0604020202020204" pitchFamily="34" charset="0"/>
              <a:buChar char="•"/>
            </a:pPr>
            <a:r>
              <a:rPr lang="en-US" dirty="0"/>
              <a:t>Data can often not comply with any specific schema.</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dirty="0"/>
              <a:t>Details:</a:t>
            </a:r>
          </a:p>
          <a:p>
            <a:pPr marL="171450" indent="-171450" algn="l">
              <a:buFont typeface="Arial" panose="020B0604020202020204" pitchFamily="34" charset="0"/>
              <a:buChar char="•"/>
            </a:pPr>
            <a:r>
              <a:rPr lang="en-US" dirty="0"/>
              <a:t>Query timeout:  Hardware resources are being constrained by concurrent users using the same data.</a:t>
            </a:r>
          </a:p>
          <a:p>
            <a:pPr marL="171450" indent="-171450" algn="l">
              <a:buFont typeface="Arial" panose="020B0604020202020204" pitchFamily="34" charset="0"/>
              <a:buChar char="•"/>
            </a:pPr>
            <a:r>
              <a:rPr lang="en-US" dirty="0"/>
              <a:t>Timeout expired: Indicates that you've pulled too much data according to your organization's policies.</a:t>
            </a:r>
          </a:p>
          <a:p>
            <a:pPr marL="171450" indent="-171450" algn="l">
              <a:buFont typeface="Arial" panose="020B0604020202020204" pitchFamily="34" charset="0"/>
              <a:buChar char="•"/>
            </a:pPr>
            <a:r>
              <a:rPr lang="en-US" dirty="0"/>
              <a:t>Couldn’t find data: Power BI expects to find data formatted as a table from Excel.</a:t>
            </a:r>
          </a:p>
          <a:p>
            <a:pPr marL="171450" indent="-171450" algn="l">
              <a:buFont typeface="Arial" panose="020B0604020202020204" pitchFamily="34" charset="0"/>
              <a:buChar char="•"/>
            </a:pPr>
            <a:r>
              <a:rPr lang="en-US" dirty="0"/>
              <a:t>Could not find file: Caused by the file moving locations or the permissions to the file changing.</a:t>
            </a:r>
          </a:p>
          <a:p>
            <a:pPr marL="171450" indent="-171450" algn="l">
              <a:buFont typeface="Arial" panose="020B0604020202020204" pitchFamily="34" charset="0"/>
              <a:buChar char="•"/>
            </a:pPr>
            <a:r>
              <a:rPr lang="en-US" dirty="0"/>
              <a:t>Data type errors: An error in interpreting the data type in Power BI. The resolution to this error is unique to the data source.</a:t>
            </a:r>
          </a:p>
          <a:p>
            <a:pPr marL="0" indent="0" algn="l">
              <a:buFont typeface="Arial" panose="020B0604020202020204" pitchFamily="34" charset="0"/>
              <a:buNone/>
            </a:pPr>
            <a:endParaRPr lang="en-US" dirty="0"/>
          </a:p>
          <a:p>
            <a:pPr algn="l">
              <a:buFont typeface="Arial" panose="020B0604020202020204" pitchFamily="34" charset="0"/>
              <a:buNone/>
            </a:pPr>
            <a:r>
              <a:rPr lang="en-US" dirty="0"/>
              <a:t>This list isn’t exhaustive, but shows common errors encountered.</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5013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8204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10/23/2023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184334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08341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Segoe UI Light" panose="020B0502040204020203" pitchFamily="34" charset="0"/>
              </a:rPr>
              <a:t>Get started with Power Query Editor</a:t>
            </a:r>
          </a:p>
          <a:p>
            <a:r>
              <a:rPr lang="en-US" dirty="0">
                <a:cs typeface="Segoe UI Light" panose="020B0502040204020203" pitchFamily="34" charset="0"/>
              </a:rPr>
              <a:t>To start shaping your data, open Power Query Editor by selecting the </a:t>
            </a:r>
            <a:r>
              <a:rPr lang="en-US" b="1" dirty="0">
                <a:cs typeface="Segoe UI Light" panose="020B0502040204020203" pitchFamily="34" charset="0"/>
              </a:rPr>
              <a:t>Transform data</a:t>
            </a:r>
            <a:r>
              <a:rPr lang="en-US" dirty="0">
                <a:cs typeface="Segoe UI Light" panose="020B0502040204020203" pitchFamily="34" charset="0"/>
              </a:rPr>
              <a:t> option on the </a:t>
            </a:r>
            <a:r>
              <a:rPr lang="en-US" b="1" dirty="0">
                <a:cs typeface="Segoe UI Light" panose="020B0502040204020203" pitchFamily="34" charset="0"/>
              </a:rPr>
              <a:t>Home</a:t>
            </a:r>
            <a:r>
              <a:rPr lang="en-US" dirty="0">
                <a:cs typeface="Segoe UI Light" panose="020B0502040204020203" pitchFamily="34" charset="0"/>
              </a:rPr>
              <a:t> tab of Power BI Desktop. When you work in Power Query Editor, all steps that you take to shape your data are recorded. Then, each time the query connects to the data source, it automatically applies your steps, so your data is always shaped the way that you specified.</a:t>
            </a:r>
          </a:p>
          <a:p>
            <a:endParaRPr lang="en-US" dirty="0"/>
          </a:p>
          <a:p>
            <a:r>
              <a:rPr lang="en-US" dirty="0"/>
              <a:t>From here, you can see the queries pane on left and the Query settings pane on the right. </a:t>
            </a:r>
          </a:p>
          <a:p>
            <a:r>
              <a:rPr lang="en-US" i="1" dirty="0"/>
              <a:t>Tip: queries are just tables before you complete your data transformations! </a:t>
            </a:r>
          </a:p>
          <a:p>
            <a:endParaRPr lang="en-US" dirty="0"/>
          </a:p>
          <a:p>
            <a:pPr marL="171450" indent="-171450">
              <a:buFont typeface="Arial" panose="020B0604020202020204" pitchFamily="34" charset="0"/>
              <a:buChar char="•"/>
            </a:pPr>
            <a:r>
              <a:rPr lang="en-US" b="1" dirty="0"/>
              <a:t>Queries pane </a:t>
            </a:r>
            <a:r>
              <a:rPr lang="en-US" dirty="0"/>
              <a:t>allows you to group, rename, remove, and disable/enable load for your queries. </a:t>
            </a:r>
          </a:p>
          <a:p>
            <a:endParaRPr lang="en-US" dirty="0"/>
          </a:p>
          <a:p>
            <a:pPr marL="171450" indent="-171450">
              <a:buFont typeface="Arial" panose="020B0604020202020204" pitchFamily="34" charset="0"/>
              <a:buChar char="•"/>
            </a:pPr>
            <a:r>
              <a:rPr lang="en-US" b="1" dirty="0"/>
              <a:t>Query settings </a:t>
            </a:r>
            <a:r>
              <a:rPr lang="en-US" dirty="0"/>
              <a:t>also allows renaming and shows all of the steps for the query in the order they were completed. You can right-click a step and add a description, so you can record why the change was made, such as “excluding a specific column”, “changing data type to support leading zeroes”, etc.</a:t>
            </a:r>
            <a:endParaRPr lang="en-US" b="0" i="0" dirty="0">
              <a:effectLst/>
              <a:latin typeface="Segoe UI Light" panose="020B0502040204020203" pitchFamily="34" charset="0"/>
              <a:cs typeface="Segoe UI Light" panose="020B0502040204020203" pitchFamily="34" charset="0"/>
            </a:endParaRPr>
          </a:p>
          <a:p>
            <a:pPr algn="l"/>
            <a:endParaRPr lang="en-US" b="0" i="0" dirty="0">
              <a:effectLst/>
              <a:latin typeface="Segoe UI Light" panose="020B0502040204020203" pitchFamily="34" charset="0"/>
              <a:cs typeface="Segoe UI Light" panose="020B0502040204020203" pitchFamily="34" charset="0"/>
            </a:endParaRPr>
          </a:p>
          <a:p>
            <a:endParaRPr lang="en-US" dirty="0"/>
          </a:p>
          <a:p>
            <a:endParaRPr lang="en-US" dirty="0"/>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38255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transformations in Power Query Editor include renaming, removing columns, formatting, etc. in the Transform ribbon. We won’t cover them all, but we suggest exploring them all, to know what options are available.</a:t>
            </a:r>
          </a:p>
          <a:p>
            <a:endParaRPr lang="en-US" dirty="0"/>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first step in shaping your initial data is to identify the column headers and names within the data and then evaluate where they are located to ensure that they are in the right place.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 also Add columns based on existing columns, create a custom column using M language, or convert date/time columns to calculate age, duration in years, etc.</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Choose columns/Go to Column allows you to select which columns you want. Don’t keep ones you don’t need. If you have a date/time, but only need the date or time, change the data type to match and reduce the size of your dataset.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you choose columns, you’re explicitly naming them so new columns in the underlying dataset will not change what choices you have. This is different from just removing a specifically named column.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When you add columns, the default data type is ABC123. After completing column transformations, ALWAYS make sure your data types are correct.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96346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When you import data from multiple sources into Power BI Desktop, the data retains its predefined table and column names. You might want to change some of these names so that they are in a consistent format, easier to work with, and more meaningful to a user. You can use Power Query Editor in Power BI Desktop to make these name changes and simplify your data structure.</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Rename a query</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It's good practice to change uncommon or unhelpful query names to names that are more obvious or that the user is more familiar with.</a:t>
            </a:r>
          </a:p>
          <a:p>
            <a:pPr marL="171450" indent="-171450">
              <a:buFont typeface="Arial" panose="020B0604020202020204" pitchFamily="34" charset="0"/>
              <a:buChar char="•"/>
            </a:pPr>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Replace values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use the </a:t>
            </a:r>
            <a:r>
              <a:rPr lang="en-US" b="1" i="0" dirty="0">
                <a:effectLst/>
                <a:latin typeface="Segoe UI Light" panose="020B0502040204020203" pitchFamily="34" charset="0"/>
                <a:cs typeface="Segoe UI Light" panose="020B0502040204020203" pitchFamily="34" charset="0"/>
              </a:rPr>
              <a:t>Replace Values</a:t>
            </a:r>
            <a:r>
              <a:rPr lang="en-US" b="0" i="0" dirty="0">
                <a:effectLst/>
                <a:latin typeface="Segoe UI Light" panose="020B0502040204020203" pitchFamily="34" charset="0"/>
                <a:cs typeface="Segoe UI Light" panose="020B0502040204020203" pitchFamily="34" charset="0"/>
              </a:rPr>
              <a:t> feature in Power Query Editor to replace any value with another value in a selected column.</a:t>
            </a:r>
          </a:p>
          <a:p>
            <a:pPr marL="171450" indent="-171450">
              <a:buFont typeface="Arial" panose="020B0604020202020204" pitchFamily="34" charset="0"/>
              <a:buChar char="•"/>
            </a:pPr>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Replace null values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Occasionally, you might find that your data sources contain null values.</a:t>
            </a:r>
          </a:p>
          <a:p>
            <a:pPr marL="171450" indent="-171450">
              <a:buFont typeface="Arial" panose="020B0604020202020204" pitchFamily="34" charset="0"/>
              <a:buChar char="•"/>
            </a:pPr>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Remove duplicates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also remove duplicates from columns to only keep unique names in a selected column</a:t>
            </a:r>
            <a:r>
              <a:rPr lang="en-US" b="0" i="0" dirty="0">
                <a:solidFill>
                  <a:srgbClr val="D4D4D4"/>
                </a:solidFill>
                <a:effectLst/>
                <a:latin typeface="Segoe UI Light" panose="020B0502040204020203" pitchFamily="34" charset="0"/>
                <a:cs typeface="Segoe UI Light" panose="020B0502040204020203" pitchFamily="34" charset="0"/>
              </a:rPr>
              <a:t>.</a:t>
            </a:r>
          </a:p>
          <a:p>
            <a:pPr marL="171450" indent="-171450" algn="l">
              <a:buFont typeface="Arial" panose="020B0604020202020204" pitchFamily="34" charset="0"/>
              <a:buChar char="•"/>
            </a:pPr>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Best practices for naming tables, columns, and values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best practice is to give your tables, columns, and measures descriptive business terms and replace underscores ("_") with spaces. Be consistent with abbreviations, prefaces, and words like "number" and "ID." Excessively short abbreviations can cause confusion if they are not commonly used within the organization.</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28991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Power BI Desktop, you can connect to many different types of data sources, then shape the data to meet your needs, enabling you to create visual reports to share with others. Shaping data means transforming the data: renaming columns or tables, changing text to numbers, removing rows, setting the first row as headers, and so on.</a:t>
            </a:r>
          </a:p>
          <a:p>
            <a:endParaRPr lang="en-US" b="0" i="0" dirty="0">
              <a:solidFill>
                <a:srgbClr val="666666"/>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Promote headers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When a table is created in Power BI Desktop, Power Query Editor assumes that all data belongs in table rows. However, a data source might have a first row that contains column names, which is what happened in the previous </a:t>
            </a:r>
            <a:r>
              <a:rPr lang="en-US" b="0" i="0" dirty="0" err="1">
                <a:effectLst/>
                <a:latin typeface="Segoe UI Light" panose="020B0502040204020203" pitchFamily="34" charset="0"/>
                <a:cs typeface="Segoe UI Light" panose="020B0502040204020203" pitchFamily="34" charset="0"/>
              </a:rPr>
              <a:t>SalesTarget</a:t>
            </a:r>
            <a:r>
              <a:rPr lang="en-US" b="0" i="0" dirty="0">
                <a:effectLst/>
                <a:latin typeface="Segoe UI Light" panose="020B0502040204020203" pitchFamily="34" charset="0"/>
                <a:cs typeface="Segoe UI Light" panose="020B0502040204020203" pitchFamily="34" charset="0"/>
              </a:rPr>
              <a:t> example. To correct this inaccuracy, you need to promote the first table row into column headers.</a:t>
            </a:r>
          </a:p>
          <a:p>
            <a:pPr marL="171450" indent="-1714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Rename columns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next step in shaping your data is to examine the column headers. You might discover that one or more columns have the wrong headers, a header has a spelling error, or the header naming convention is not consistent or user-friendly.</a:t>
            </a:r>
          </a:p>
          <a:p>
            <a:pPr marL="171450" indent="-1714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Remove top rows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When shaping your data, you might need to remove some of the top rows, for example, if they are blank or if they contain data that you do not need in your reports.</a:t>
            </a:r>
          </a:p>
          <a:p>
            <a:pPr marL="171450" indent="-1714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Remove columns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key step in the data shaping process is to remove unnecessary columns. It is much better to remove columns as early as possible. Removing columns at an early stage in the process rather than later is best, especially when you have established relationships between your tables.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80888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When you import a table from any data source, Power BI Desktop automatically starts scanning the first 1,000 rows (default setting) and tries to detect the type of data in the columns. Some situations might occur where Power BI Desktop does not detect the correct data type. Where incorrect data types occur, you will experience performance issues.</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 best practice is to evaluate the column data types in Power Query Editor before you load the data into a Power BI data model. If you determine that a data type is incorrect, you can change it. You might also want to apply a format to the values in a column and change the summarization default for a column.</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Light" panose="020B0502040204020203" pitchFamily="34" charset="0"/>
                <a:cs typeface="Segoe UI Light" panose="020B0502040204020203" pitchFamily="34" charset="0"/>
              </a:rPr>
              <a:t>Implications of incorrect data types</a:t>
            </a:r>
          </a:p>
          <a:p>
            <a:r>
              <a:rPr lang="en-US" b="0" i="0" dirty="0">
                <a:effectLst/>
                <a:latin typeface="Segoe UI Light" panose="020B0502040204020203" pitchFamily="34" charset="0"/>
                <a:cs typeface="Segoe UI Light" panose="020B0502040204020203" pitchFamily="34" charset="0"/>
              </a:rPr>
              <a:t>Incorrect data types will prevent you from creating certain calculations, deriving hierarchies, or creating proper relationships with other tables.</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For example, if you try to calculate the Quantity of Orders YTD, you will get the following error stating that the </a:t>
            </a:r>
            <a:r>
              <a:rPr lang="en-US" b="1" i="0" dirty="0" err="1">
                <a:effectLst/>
                <a:latin typeface="Segoe UI Light" panose="020B0502040204020203" pitchFamily="34" charset="0"/>
                <a:cs typeface="Segoe UI Light" panose="020B0502040204020203" pitchFamily="34" charset="0"/>
              </a:rPr>
              <a:t>OrderDate</a:t>
            </a:r>
            <a:r>
              <a:rPr lang="en-US" b="0" i="0" dirty="0">
                <a:effectLst/>
                <a:latin typeface="Segoe UI Light" panose="020B0502040204020203" pitchFamily="34" charset="0"/>
                <a:cs typeface="Segoe UI Light" panose="020B0502040204020203" pitchFamily="34" charset="0"/>
              </a:rPr>
              <a:t> column data type is not Date, which is required in time-based calculations.</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Change the column data type</a:t>
            </a:r>
          </a:p>
          <a:p>
            <a:pPr algn="l"/>
            <a:r>
              <a:rPr lang="en-US" b="0" i="0" dirty="0">
                <a:effectLst/>
                <a:latin typeface="Segoe UI Light" panose="020B0502040204020203" pitchFamily="34" charset="0"/>
                <a:cs typeface="Segoe UI Light" panose="020B0502040204020203" pitchFamily="34" charset="0"/>
              </a:rPr>
              <a:t>You can change the data type of a column in two places: in Power Query Editor and in the Power BI Desktop Report view by using the column tools. It is best to change the data type in the Power Query Editor before you load the data.</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As with any other changes that you make in Power Query Editor, the change that you make to the column data type is saved as a programmed step. This step is called </a:t>
            </a:r>
            <a:r>
              <a:rPr lang="en-US" b="1" i="0" dirty="0">
                <a:effectLst/>
                <a:latin typeface="Segoe UI Light" panose="020B0502040204020203" pitchFamily="34" charset="0"/>
                <a:cs typeface="Segoe UI Light" panose="020B0502040204020203" pitchFamily="34" charset="0"/>
              </a:rPr>
              <a:t>Changed Type</a:t>
            </a:r>
            <a:r>
              <a:rPr lang="en-US" b="0" i="0" dirty="0">
                <a:effectLst/>
                <a:latin typeface="Segoe UI Light" panose="020B0502040204020203" pitchFamily="34" charset="0"/>
                <a:cs typeface="Segoe UI Light" panose="020B0502040204020203" pitchFamily="34" charset="0"/>
              </a:rPr>
              <a:t> and it will be iterated every time the data is refreshed.</a:t>
            </a:r>
            <a:br>
              <a:rPr lang="en-US" dirty="0">
                <a:latin typeface="Segoe UI Light" panose="020B0502040204020203" pitchFamily="34" charset="0"/>
                <a:cs typeface="Segoe UI Light" panose="020B0502040204020203" pitchFamily="34" charset="0"/>
              </a:rPr>
            </a:b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59888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ability to combine queries is powerful because it allows you to append or merge different tables or queries together. You can combine tables into a single table in the following circumstances: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want to use several columns from different tables in a custom column.</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combine the tables in two different ways: merging and appending.</a:t>
            </a:r>
          </a:p>
          <a:p>
            <a:endParaRPr lang="en-US" b="0" i="0" dirty="0">
              <a:effectLst/>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Append</a:t>
            </a:r>
            <a:r>
              <a:rPr lang="en-US" dirty="0">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When you append queries, you will be adding rows of data to another table or query. For example, you could have two tables, one with 300 rows and another with 100 rows, and when you append queries, you will end up with 400 rows. </a:t>
            </a:r>
            <a:r>
              <a:rPr lang="en-US" b="1" i="0" dirty="0">
                <a:effectLst/>
                <a:latin typeface="Segoe UI Light" panose="020B0502040204020203" pitchFamily="34" charset="0"/>
                <a:cs typeface="Segoe UI Light" panose="020B0502040204020203" pitchFamily="34" charset="0"/>
              </a:rPr>
              <a:t>Append queries will  NOT remove duplicates. </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If the columns in the source queries are not exactly matched: </a:t>
            </a:r>
            <a:r>
              <a:rPr lang="en-US" b="0" i="0" dirty="0">
                <a:solidFill>
                  <a:srgbClr val="404040"/>
                </a:solidFill>
                <a:effectLst/>
                <a:latin typeface="Segoe UI Light" panose="020B0502040204020203" pitchFamily="34" charset="0"/>
                <a:cs typeface="Segoe UI Light" panose="020B0502040204020203" pitchFamily="34" charset="0"/>
              </a:rPr>
              <a:t>Append works best when the columns match exactly. if columns in source queries are different, append still works, but will create one column in the output per each new column, if one of the sources doesn’t have that column the cell value of that column for those rows will be null.</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Merge</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When you merge queries, you are combining the data from multiple tables into one based on a column that is common between the tables. This process is similar to the JOIN clause in SQL. Essentially, you will be adding columns from one table (or query) into another. To merge two tables, you must have a column that is the key between the two tables.</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also choose how to join the two tables together, a process that is also similar to JOIN statements in SQL. These join options include: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Left Outer</a:t>
            </a:r>
            <a:r>
              <a:rPr lang="en-US" b="0" i="0" dirty="0">
                <a:effectLst/>
                <a:latin typeface="Segoe UI Light" panose="020B0502040204020203" pitchFamily="34" charset="0"/>
                <a:cs typeface="Segoe UI Light" panose="020B0502040204020203" pitchFamily="34" charset="0"/>
              </a:rPr>
              <a:t> - Displays all rows from the first table and only the matching rows from the second.</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Full Outer</a:t>
            </a:r>
            <a:r>
              <a:rPr lang="en-US" b="0" i="0" dirty="0">
                <a:effectLst/>
                <a:latin typeface="Segoe UI Light" panose="020B0502040204020203" pitchFamily="34" charset="0"/>
                <a:cs typeface="Segoe UI Light" panose="020B0502040204020203" pitchFamily="34" charset="0"/>
              </a:rPr>
              <a:t> - Displays all rows from both tables.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Inner</a:t>
            </a:r>
            <a:r>
              <a:rPr lang="en-US" b="0" i="0" dirty="0">
                <a:effectLst/>
                <a:latin typeface="Segoe UI Light" panose="020B0502040204020203" pitchFamily="34" charset="0"/>
                <a:cs typeface="Segoe UI Light" panose="020B0502040204020203" pitchFamily="34" charset="0"/>
              </a:rPr>
              <a:t> - Displays the matched rows between the two tables.</a:t>
            </a:r>
          </a:p>
          <a:p>
            <a:pPr algn="l"/>
            <a:endParaRPr lang="en-US" b="0" i="0" dirty="0">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494335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85880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Unpivot columns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If we unpivot the table, we are taking all distinct rows in category name and turning them into columns.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Unpivoting is a useful feature of Power BI. You can use this feature with data from any data source, but you would most often use it when importing data from Excel.  Unpivoting streamlines the process of creating DAX measures on the data later. By completing this process. </a:t>
            </a:r>
          </a:p>
          <a:p>
            <a:endParaRPr lang="en-US" dirty="0"/>
          </a:p>
          <a:p>
            <a:pPr algn="l"/>
            <a:r>
              <a:rPr lang="en-US" dirty="0"/>
              <a:t>If the data that you are shaping is flat (in other words, it has lot of detail but is not organized or grouped in any way), the lack of structure can complicate your ability to identify patterns in the data. You can use the Pivot Column feature to convert your flat data into a table that contains an aggregate value for each unique value in a column. </a:t>
            </a:r>
          </a:p>
          <a:p>
            <a:pPr algn="l"/>
            <a:endParaRPr lang="en-US" dirty="0"/>
          </a:p>
          <a:p>
            <a:pPr algn="l"/>
            <a:r>
              <a:rPr lang="en-US" b="1" dirty="0"/>
              <a:t>Pivot columns</a:t>
            </a:r>
          </a:p>
          <a:p>
            <a:pPr marL="171450" indent="-171450" algn="l">
              <a:buFont typeface="Arial" panose="020B0604020202020204" pitchFamily="34" charset="0"/>
              <a:buChar char="•"/>
            </a:pPr>
            <a:r>
              <a:rPr lang="en-US" dirty="0"/>
              <a:t>If the data that you are shaping is flat (in other words, it has lot of detail but is not organized or grouped in any way), the lack of structure can complicate your ability to identify patterns in the data.</a:t>
            </a:r>
          </a:p>
          <a:p>
            <a:pPr marL="171450" indent="-171450" algn="l">
              <a:buFont typeface="Arial" panose="020B0604020202020204" pitchFamily="34" charset="0"/>
              <a:buChar char="•"/>
            </a:pPr>
            <a:endParaRPr lang="en-US" dirty="0"/>
          </a:p>
          <a:p>
            <a:pPr marL="171450" indent="-171450" algn="l">
              <a:buFont typeface="Arial" panose="020B0604020202020204" pitchFamily="34" charset="0"/>
              <a:buChar char="•"/>
            </a:pPr>
            <a:r>
              <a:rPr lang="en-US" dirty="0"/>
              <a:t>You can use the Pivot Column feature to convert your flat data into a table that contains an aggregate value for each unique value in a column. For example, you might want to use this feature to summarize data by using different math functions such as Count, Minimum, Maximum, Median, Average, or Sum.</a:t>
            </a:r>
          </a:p>
          <a:p>
            <a:pPr algn="l"/>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70415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Simply put, Query Folding means that the Power BI Desktop engine doesn’t have to “do the work” for certain transformations; it’s done on the native data source and then brough to Power BI.</a:t>
            </a:r>
          </a:p>
          <a:p>
            <a:endParaRPr lang="en-US"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Light" panose="020B0502040204020203" pitchFamily="34" charset="0"/>
                <a:cs typeface="Segoe UI Light" panose="020B0502040204020203" pitchFamily="34" charset="0"/>
              </a:rPr>
              <a:t>A good guideline to remember is that if you can translate a transformation into a </a:t>
            </a:r>
            <a:r>
              <a:rPr lang="en-US" b="1" i="0" dirty="0">
                <a:effectLst/>
                <a:latin typeface="Segoe UI Light" panose="020B0502040204020203" pitchFamily="34" charset="0"/>
                <a:cs typeface="Segoe UI Light" panose="020B0502040204020203" pitchFamily="34" charset="0"/>
              </a:rPr>
              <a:t>Select</a:t>
            </a:r>
            <a:r>
              <a:rPr lang="en-US" b="0" i="0" dirty="0">
                <a:effectLst/>
                <a:latin typeface="Segoe UI Light" panose="020B0502040204020203" pitchFamily="34" charset="0"/>
                <a:cs typeface="Segoe UI Light" panose="020B0502040204020203" pitchFamily="34" charset="0"/>
              </a:rPr>
              <a:t> SQL statement, which includes operators and clauses such as GROUP BY, SORT BY, WHERE, UNION ALL, and JOIN, you can use query folding.</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the </a:t>
            </a:r>
            <a:r>
              <a:rPr lang="en-US" b="1" i="0" dirty="0">
                <a:effectLst/>
                <a:latin typeface="Segoe UI Light" panose="020B0502040204020203" pitchFamily="34" charset="0"/>
                <a:cs typeface="Segoe UI Light" panose="020B0502040204020203" pitchFamily="34" charset="0"/>
              </a:rPr>
              <a:t>View Native Query</a:t>
            </a:r>
            <a:r>
              <a:rPr lang="en-US" b="0" i="0" dirty="0">
                <a:effectLst/>
                <a:latin typeface="Segoe UI Light" panose="020B0502040204020203" pitchFamily="34" charset="0"/>
                <a:cs typeface="Segoe UI Light" panose="020B0502040204020203" pitchFamily="34" charset="0"/>
              </a:rPr>
              <a:t> option is not available (not displayed in bold type), that query folding is not possible for this step, and you will have to work backward in the </a:t>
            </a:r>
            <a:r>
              <a:rPr lang="en-US" b="1" i="0" dirty="0">
                <a:effectLst/>
                <a:latin typeface="Segoe UI Light" panose="020B0502040204020203" pitchFamily="34" charset="0"/>
                <a:cs typeface="Segoe UI Light" panose="020B0502040204020203" pitchFamily="34" charset="0"/>
              </a:rPr>
              <a:t>Applied Steps</a:t>
            </a:r>
            <a:r>
              <a:rPr lang="en-US" b="0" i="0" dirty="0">
                <a:effectLst/>
                <a:latin typeface="Segoe UI Light" panose="020B0502040204020203" pitchFamily="34" charset="0"/>
                <a:cs typeface="Segoe UI Light" panose="020B0502040204020203" pitchFamily="34" charset="0"/>
              </a:rPr>
              <a:t> area until you reach the step in which </a:t>
            </a:r>
            <a:r>
              <a:rPr lang="en-US" b="1" i="0" dirty="0">
                <a:effectLst/>
                <a:latin typeface="Segoe UI Light" panose="020B0502040204020203" pitchFamily="34" charset="0"/>
                <a:cs typeface="Segoe UI Light" panose="020B0502040204020203" pitchFamily="34" charset="0"/>
              </a:rPr>
              <a:t>View Native Query</a:t>
            </a:r>
            <a:r>
              <a:rPr lang="en-US" b="0" i="0" dirty="0">
                <a:effectLst/>
                <a:latin typeface="Segoe UI Light" panose="020B0502040204020203" pitchFamily="34" charset="0"/>
                <a:cs typeface="Segoe UI Light" panose="020B0502040204020203" pitchFamily="34" charset="0"/>
              </a:rPr>
              <a:t> is available (displays in bold type). This process will reveal the native query that is used to transform the dataset.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Native queries are not possible for the following transformations: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Adding an index column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Merging and appending columns of different tables with two different sources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Changing the data type of a column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Running complex DAX functions</a:t>
            </a:r>
          </a:p>
          <a:p>
            <a:pPr algn="l"/>
            <a:endParaRPr lang="en-US" b="0" i="0" dirty="0">
              <a:effectLst/>
              <a:latin typeface="Segoe UI Light" panose="020B0502040204020203" pitchFamily="34" charset="0"/>
              <a:cs typeface="Segoe UI Light" panose="020B0502040204020203" pitchFamily="34" charset="0"/>
            </a:endParaRPr>
          </a:p>
          <a:p>
            <a:endParaRPr lang="en-US" b="0" i="0" dirty="0">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881590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You can use parameters by determining the values that you want to see data for in the report, and the report updates accordingly by filtering the data for you.</a:t>
            </a:r>
          </a:p>
          <a:p>
            <a:pPr algn="l"/>
            <a:endParaRPr lang="en-US" dirty="0"/>
          </a:p>
          <a:p>
            <a:pPr algn="l"/>
            <a:r>
              <a:rPr lang="en-US" dirty="0"/>
              <a:t>Imagine in a sales analysis report, a use case for setting a parameter on the salesperson ID would be to enable personalized analysis for different salespeople. </a:t>
            </a:r>
          </a:p>
          <a:p>
            <a:pPr algn="l"/>
            <a:endParaRPr lang="en-US" dirty="0"/>
          </a:p>
          <a:p>
            <a:pPr algn="l"/>
            <a:r>
              <a:rPr lang="en-US" dirty="0"/>
              <a:t>By creating a parameter for the salesperson ID, users can select a specific salesperson from a dropdown menu or slicer in the Power BI report. </a:t>
            </a:r>
          </a:p>
          <a:p>
            <a:pPr algn="l"/>
            <a:endParaRPr lang="en-US" dirty="0"/>
          </a:p>
          <a:p>
            <a:pPr algn="l"/>
            <a:r>
              <a:rPr lang="en-US" dirty="0"/>
              <a:t>The parameter value is then used in Power Query to filter the sales data to include only transactions associated with the selected salesperson. This allows users to focus on individual sales performance, compare salespeople, and gain insights into their respective contributions to overall revenue and customer acquisition.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74899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Only keep necessary data</a:t>
            </a:r>
          </a:p>
          <a:p>
            <a:pPr marL="384432" lvl="1" indent="-171450"/>
            <a:r>
              <a:rPr lang="en-US" dirty="0"/>
              <a:t>Not all data will be used later, so trim it now if you can. Otherwise, go back and remove it when you know it’s unnecessary.</a:t>
            </a:r>
          </a:p>
          <a:p>
            <a:pPr marL="171450" indent="-171450">
              <a:buFont typeface="Arial" panose="020B0604020202020204" pitchFamily="34" charset="0"/>
              <a:buChar char="•"/>
            </a:pPr>
            <a:r>
              <a:rPr lang="en-US" dirty="0"/>
              <a:t>Check data types</a:t>
            </a:r>
          </a:p>
          <a:p>
            <a:pPr marL="384432" lvl="1" indent="-171450"/>
            <a:r>
              <a:rPr lang="en-US" dirty="0"/>
              <a:t>Last thing before loading, always check data types! Use integers for ids instead of strings, and use dates instead of datetimes, if possible.</a:t>
            </a:r>
          </a:p>
          <a:p>
            <a:pPr marL="171450" indent="-171450">
              <a:buFont typeface="Arial" panose="020B0604020202020204" pitchFamily="34" charset="0"/>
              <a:buChar char="•"/>
            </a:pPr>
            <a:r>
              <a:rPr lang="en-US" dirty="0"/>
              <a:t>Reduce cardinality</a:t>
            </a:r>
          </a:p>
          <a:p>
            <a:pPr marL="384432" lvl="1" indent="-171450">
              <a:defRPr/>
            </a:pPr>
            <a:r>
              <a:rPr lang="en-US" dirty="0"/>
              <a:t>Cardinality is how many unique values there are in a column.  The more unique values (higher cardinality), the worse the performance.</a:t>
            </a:r>
          </a:p>
          <a:p>
            <a:pPr marL="171450" indent="-171450">
              <a:buFont typeface="Arial" panose="020B0604020202020204" pitchFamily="34" charset="0"/>
              <a:buChar char="•"/>
            </a:pPr>
            <a:r>
              <a:rPr lang="en-US" dirty="0"/>
              <a:t>Enable/disable load</a:t>
            </a:r>
          </a:p>
          <a:p>
            <a:pPr marL="384432" lvl="1" indent="-171450"/>
            <a:r>
              <a:rPr lang="en-US" dirty="0"/>
              <a:t>Not all data needs to be reloaded every time you refresh the data. This can improve performance.</a:t>
            </a:r>
          </a:p>
          <a:p>
            <a:pPr marL="171450" indent="-171450">
              <a:buFont typeface="Arial" panose="020B0604020202020204" pitchFamily="34" charset="0"/>
              <a:buChar char="•"/>
            </a:pPr>
            <a:r>
              <a:rPr lang="en-US" dirty="0"/>
              <a:t>Group queries in Power Query Editor</a:t>
            </a:r>
          </a:p>
          <a:p>
            <a:pPr marL="384432" lvl="1" indent="-171450"/>
            <a:r>
              <a:rPr lang="en-US" dirty="0"/>
              <a:t>Grouping allows logical separation when you have a lot of queries.</a:t>
            </a:r>
          </a:p>
          <a:p>
            <a:pPr marL="384432" lvl="1" indent="-171450"/>
            <a:r>
              <a:rPr lang="en-US" dirty="0"/>
              <a:t>Right-click query &gt; select Move to group.</a:t>
            </a:r>
          </a:p>
          <a:p>
            <a:pPr marL="171450" indent="-171450">
              <a:buFont typeface="Arial" panose="020B0604020202020204" pitchFamily="34" charset="0"/>
              <a:buChar char="•"/>
            </a:pPr>
            <a:r>
              <a:rPr lang="en-US" dirty="0"/>
              <a:t>Use parameters </a:t>
            </a:r>
          </a:p>
          <a:p>
            <a:pPr marL="384432" lvl="1" indent="-171450"/>
            <a:r>
              <a:rPr lang="en-US" dirty="0"/>
              <a:t>Store values for reuse in transformations.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71349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9761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10/23/2023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64547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slide animation to reveal the correct answers.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10/23/2023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64219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19577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75736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us, you work for a company where you are required to build Microsoft Power BI reports. The data resides in several different databases and files. These data repositories are different from each other, some are in Microsoft SQL Server, some are in Microsoft Excel, but all the data is related.</a:t>
            </a:r>
          </a:p>
          <a:p>
            <a:endParaRPr lang="en-US" dirty="0"/>
          </a:p>
          <a:p>
            <a:r>
              <a:rPr lang="en-US" b="1" dirty="0"/>
              <a:t>When connecting to data, the default behavior is that the data is imported into your Power BI Desktop (.</a:t>
            </a:r>
            <a:r>
              <a:rPr lang="en-US" b="1" dirty="0" err="1"/>
              <a:t>pbix</a:t>
            </a:r>
            <a:r>
              <a:rPr lang="en-US" b="1" dirty="0"/>
              <a:t>) file. You aren’t directly affecting the underlying data with Power BI. We’ll cover storage modes in the next section.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257180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&lt;BUILD slide&gt;</a:t>
            </a:r>
          </a:p>
          <a:p>
            <a:r>
              <a:rPr lang="en-US" dirty="0"/>
              <a:t>Power BI offers over 190 connectors to a wide variety of data sources. These are some of the most common, but not inclusive of all. </a:t>
            </a:r>
          </a:p>
          <a:p>
            <a:endParaRPr lang="en-US" dirty="0"/>
          </a:p>
          <a:p>
            <a:r>
              <a:rPr lang="en-US" dirty="0"/>
              <a:t>Certain connectors have different initial configuration, but they all connect to data and allow you to turn it into meaningful insights.</a:t>
            </a:r>
          </a:p>
          <a:p>
            <a:endParaRPr lang="en-US" dirty="0"/>
          </a:p>
          <a:p>
            <a:r>
              <a:rPr lang="en-US" dirty="0"/>
              <a:t>First, we see the Get Data dialog box with File grouping selected. Notice csv and Excel files here, as well as folders.</a:t>
            </a:r>
          </a:p>
          <a:p>
            <a:endParaRPr lang="en-US" dirty="0"/>
          </a:p>
          <a:p>
            <a:r>
              <a:rPr lang="en-US" dirty="0"/>
              <a:t>&lt;CLICK&gt;</a:t>
            </a:r>
          </a:p>
          <a:p>
            <a:pPr marL="171450" indent="-171450">
              <a:buFont typeface="Arial" panose="020B0604020202020204" pitchFamily="34" charset="0"/>
              <a:buChar char="•"/>
            </a:pPr>
            <a:r>
              <a:rPr lang="en-US" dirty="0"/>
              <a:t>Database top connectors</a:t>
            </a:r>
          </a:p>
          <a:p>
            <a:r>
              <a:rPr lang="en-US" dirty="0"/>
              <a:t>&lt;CLICK&gt;</a:t>
            </a:r>
          </a:p>
          <a:p>
            <a:pPr marL="171450" indent="-171450">
              <a:buFont typeface="Arial" panose="020B0604020202020204" pitchFamily="34" charset="0"/>
              <a:buChar char="•"/>
            </a:pPr>
            <a:r>
              <a:rPr lang="en-US" dirty="0"/>
              <a:t>Power Platform connectors</a:t>
            </a:r>
          </a:p>
          <a:p>
            <a:r>
              <a:rPr lang="en-US" dirty="0"/>
              <a:t>&lt;CLICK&gt;</a:t>
            </a:r>
          </a:p>
          <a:p>
            <a:pPr marL="171450" indent="-171450">
              <a:buFont typeface="Arial" panose="020B0604020202020204" pitchFamily="34" charset="0"/>
              <a:buChar char="•"/>
            </a:pPr>
            <a:r>
              <a:rPr lang="en-US" dirty="0"/>
              <a:t>Azure top connectors</a:t>
            </a:r>
          </a:p>
          <a:p>
            <a:r>
              <a:rPr lang="en-US" dirty="0"/>
              <a:t>&lt;CLICK&gt;</a:t>
            </a:r>
          </a:p>
          <a:p>
            <a:pPr marL="171450" indent="-171450">
              <a:buFont typeface="Arial" panose="020B0604020202020204" pitchFamily="34" charset="0"/>
              <a:buChar char="•"/>
            </a:pPr>
            <a:r>
              <a:rPr lang="en-US" dirty="0"/>
              <a:t>Online services top connectors</a:t>
            </a:r>
          </a:p>
          <a:p>
            <a:endParaRPr lang="en-US" dirty="0"/>
          </a:p>
          <a:p>
            <a:r>
              <a:rPr lang="en-US" b="1" dirty="0"/>
              <a:t>Suggestion: ask students which data sources they are most familiar with.</a:t>
            </a: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2532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different types of storage modes you can choose from:</a:t>
            </a:r>
          </a:p>
          <a:p>
            <a:pPr marL="171450" indent="-171450" algn="l">
              <a:buFont typeface="Arial" panose="020B0604020202020204" pitchFamily="34" charset="0"/>
              <a:buChar char="•"/>
            </a:pPr>
            <a:r>
              <a:rPr lang="en-US" dirty="0"/>
              <a:t>Import: The Import mode allows you to create a local Power BI copy of your datasets from your data source. Imported datasets support all transformations, unlike </a:t>
            </a:r>
            <a:r>
              <a:rPr lang="en-US" dirty="0" err="1"/>
              <a:t>DirectQuery</a:t>
            </a:r>
            <a:r>
              <a:rPr lang="en-US" dirty="0"/>
              <a:t>, which is another consideration when choosing which mode to use. </a:t>
            </a:r>
          </a:p>
          <a:p>
            <a:pPr marL="384432" lvl="1" indent="-171450" algn="l">
              <a:buFont typeface="Arial" panose="020B0604020202020204" pitchFamily="34" charset="0"/>
              <a:buChar char="•"/>
            </a:pPr>
            <a:r>
              <a:rPr lang="en-US" b="1" dirty="0"/>
              <a:t>Import supports scheduled dataset refresh, and is the best choice for reports that can tolerate 30 minutes or more before refresh.</a:t>
            </a:r>
          </a:p>
          <a:p>
            <a:pPr marL="384432" lvl="1" indent="-171450" algn="l">
              <a:buFont typeface="Arial" panose="020B0604020202020204" pitchFamily="34" charset="0"/>
              <a:buChar char="•"/>
            </a:pPr>
            <a:r>
              <a:rPr lang="en-US" b="1" dirty="0"/>
              <a:t>This is the preferred method and supports all transformations. </a:t>
            </a:r>
          </a:p>
          <a:p>
            <a:pPr marL="171450" indent="-171450" algn="l">
              <a:buFont typeface="Arial" panose="020B0604020202020204" pitchFamily="34" charset="0"/>
              <a:buChar char="•"/>
            </a:pPr>
            <a:r>
              <a:rPr lang="en-US" dirty="0" err="1"/>
              <a:t>DirectQuery</a:t>
            </a:r>
            <a:r>
              <a:rPr lang="en-US" dirty="0"/>
              <a:t>: Create a direct connection to the data source, ensuring your data is not cached and you are always viewing the most up-to-date data. This is dependent on the data source (typically only available for relational databases), and the performance of the report and database are directly correlated. Be sure to communicate with your database administrator before using </a:t>
            </a:r>
            <a:r>
              <a:rPr lang="en-US" dirty="0" err="1"/>
              <a:t>DirectQuery</a:t>
            </a:r>
            <a:r>
              <a:rPr lang="en-US" dirty="0"/>
              <a:t> to ensure it’s supported. </a:t>
            </a:r>
          </a:p>
          <a:p>
            <a:pPr marL="171450" indent="-171450" algn="l">
              <a:buFont typeface="Arial" panose="020B0604020202020204" pitchFamily="34" charset="0"/>
              <a:buChar char="•"/>
            </a:pPr>
            <a:r>
              <a:rPr lang="en-US" dirty="0"/>
              <a:t>Dual (Composite): Identify some data to be directly imported and other data that must be queried.</a:t>
            </a:r>
          </a:p>
          <a:p>
            <a:r>
              <a:rPr lang="en-US" dirty="0"/>
              <a:t>- DirectLake is essentially DQ for Microsoft Fabric data 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5187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use the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 method, the overall user experience depends heavily on the performance of the underlying data source. Slow query response times will lead to a negative user experience and, in the worst-case scenarios, queries might time out. </a:t>
            </a:r>
          </a:p>
          <a:p>
            <a:pPr algn="l"/>
            <a:endParaRPr lang="en-US" dirty="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number of users who are opening the reports at any one time will impact the load that is placed on the data source. For example, if your report has 20 visuals in it and 10 people are using the report, 200 queries or more will exist on the data source because each visual will issue one or more queries.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Unfortunately, the performance of your Power BI model will not only be impacted by the performance of the underlying data source, but also by other uncontrollable factors, such as: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Network latency; faster networks return data quicker.</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performance of the data source's server and how many other workloads are on that server. For example, consider the implications of a server refresh taking place while hundreds of people are using the same server for different reasons.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Therefore, using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 poses a risk to the quality of your model's performance. To optimize performance in this situation, you need to have control over, or access to, the source database.</a:t>
            </a:r>
            <a:endParaRPr lang="en-US" b="0" i="0" dirty="0">
              <a:solidFill>
                <a:srgbClr val="171717"/>
              </a:solidFill>
              <a:effectLst/>
              <a:latin typeface="Segoe UI Light" panose="020B0502040204020203" pitchFamily="34" charset="0"/>
              <a:cs typeface="Segoe UI Light" panose="020B0502040204020203" pitchFamily="34" charset="0"/>
            </a:endParaRP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9285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It is best practice to import data into Power BI Desktop, but your organization might need to use the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 data connectivity mode.</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your organization needs to use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 you should clearly understand its behavior within Power BI Desktop and be aware of its limitations. You will then be in a good position to take action to optimize the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 model as much as possible.</a:t>
            </a:r>
            <a:endParaRPr lang="en-US" b="0" i="0" dirty="0">
              <a:solidFill>
                <a:srgbClr val="D4D4D4"/>
              </a:solidFill>
              <a:effectLst/>
              <a:latin typeface="Segoe UI Light" panose="020B0502040204020203" pitchFamily="34" charset="0"/>
              <a:cs typeface="Segoe UI Light" panose="020B0502040204020203" pitchFamily="34" charset="0"/>
            </a:endParaRP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use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 to connect to data in Power BI Desktop, that connection behaves in the following way:</a:t>
            </a:r>
          </a:p>
          <a:p>
            <a:pPr marL="171450" indent="-171450" algn="l">
              <a:buFont typeface="Arial" panose="020B0604020202020204" pitchFamily="34" charset="0"/>
              <a:buChar char="•"/>
            </a:pP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 connects directly to data.</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Only the schema is imported.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Visuals only fetch data from the source when built.</a:t>
            </a:r>
          </a:p>
          <a:p>
            <a:pPr marL="171450" indent="-171450" algn="l">
              <a:buFont typeface="Arial" panose="020B0604020202020204" pitchFamily="34" charset="0"/>
              <a:buChar char="•"/>
            </a:pP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 is only </a:t>
            </a:r>
            <a:r>
              <a:rPr lang="en-US" b="1" i="0" dirty="0">
                <a:effectLst/>
                <a:latin typeface="Segoe UI Light" panose="020B0502040204020203" pitchFamily="34" charset="0"/>
                <a:cs typeface="Segoe UI Light" panose="020B0502040204020203" pitchFamily="34" charset="0"/>
              </a:rPr>
              <a:t>near</a:t>
            </a:r>
            <a:r>
              <a:rPr lang="en-US" b="0" i="0" dirty="0">
                <a:effectLst/>
                <a:latin typeface="Segoe UI Light" panose="020B0502040204020203" pitchFamily="34" charset="0"/>
                <a:cs typeface="Segoe UI Light" panose="020B0502040204020203" pitchFamily="34" charset="0"/>
              </a:rPr>
              <a:t> real-time due to resources and caching.</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Refresh visuals to see underlying data updates.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Requires data gateway for on-premises data sources.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Dashboards have scheduled auto-refresh, and can be manually refreshed.</a:t>
            </a:r>
          </a:p>
          <a:p>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06990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Understand data structures</a:t>
            </a:r>
          </a:p>
          <a:p>
            <a:pPr algn="l"/>
            <a:r>
              <a:rPr lang="en-US" b="0" i="0" dirty="0">
                <a:effectLst/>
                <a:latin typeface="Segoe UI Light" panose="020B0502040204020203" pitchFamily="34" charset="0"/>
                <a:cs typeface="Segoe UI Light" panose="020B0502040204020203" pitchFamily="34" charset="0"/>
              </a:rPr>
              <a:t>Before you begin examining the data in Power Query Editor, you should first learn about the underlying data structures that data is organized in. Profiling data occurs either prior to or in parallel to data shaping. Understanding which tables are related is important so you can configure relationships in the data modelling step. </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Find data anomalies and data statistics</a:t>
            </a:r>
          </a:p>
          <a:p>
            <a:pPr algn="l"/>
            <a:r>
              <a:rPr lang="en-US" b="0" i="0" dirty="0">
                <a:effectLst/>
                <a:latin typeface="Segoe UI Light" panose="020B0502040204020203" pitchFamily="34" charset="0"/>
                <a:cs typeface="Segoe UI Light" panose="020B0502040204020203" pitchFamily="34" charset="0"/>
              </a:rPr>
              <a:t>After you have created a connection to a data source and have selected </a:t>
            </a:r>
            <a:r>
              <a:rPr lang="en-US" b="1" i="0" dirty="0">
                <a:effectLst/>
                <a:latin typeface="Segoe UI Light" panose="020B0502040204020203" pitchFamily="34" charset="0"/>
                <a:cs typeface="Segoe UI Light" panose="020B0502040204020203" pitchFamily="34" charset="0"/>
              </a:rPr>
              <a:t>Transform Data</a:t>
            </a:r>
            <a:r>
              <a:rPr lang="en-US" b="0" i="0" dirty="0">
                <a:effectLst/>
                <a:latin typeface="Segoe UI Light" panose="020B0502040204020203" pitchFamily="34" charset="0"/>
                <a:cs typeface="Segoe UI Light"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Column distribution</a:t>
            </a:r>
            <a:r>
              <a:rPr lang="en-US" b="0" i="0" dirty="0">
                <a:effectLst/>
                <a:latin typeface="Segoe UI Light" panose="020B0502040204020203" pitchFamily="34" charset="0"/>
                <a:cs typeface="Segoe UI Light" panose="020B0502040204020203" pitchFamily="34" charset="0"/>
              </a:rPr>
              <a:t> shows you the distribution of the data within the column</a:t>
            </a:r>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Column profile</a:t>
            </a:r>
            <a:r>
              <a:rPr lang="en-US" b="0" i="0" dirty="0">
                <a:effectLst/>
                <a:latin typeface="Segoe UI Light" panose="020B0502040204020203" pitchFamily="34" charset="0"/>
                <a:cs typeface="Segoe UI Light" panose="020B0502040204020203" pitchFamily="34" charset="0"/>
              </a:rPr>
              <a:t> gives you more details about the data in the column, including basic statistics.</a:t>
            </a:r>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a:t>
            </a:r>
            <a:r>
              <a:rPr lang="en-US" b="1" i="0" dirty="0">
                <a:effectLst/>
                <a:latin typeface="Segoe UI Light" panose="020B0502040204020203" pitchFamily="34" charset="0"/>
                <a:cs typeface="Segoe UI Light" panose="020B0502040204020203" pitchFamily="34" charset="0"/>
              </a:rPr>
              <a:t>Value distribution</a:t>
            </a:r>
            <a:r>
              <a:rPr lang="en-US" b="0" i="0" dirty="0">
                <a:effectLst/>
                <a:latin typeface="Segoe UI Light" panose="020B0502040204020203" pitchFamily="34" charset="0"/>
                <a:cs typeface="Segoe UI Light"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Column Statistics</a:t>
            </a:r>
            <a:r>
              <a:rPr lang="en-US" b="0" i="0" dirty="0">
                <a:effectLst/>
                <a:latin typeface="Segoe UI Light" panose="020B0502040204020203" pitchFamily="34" charset="0"/>
                <a:cs typeface="Segoe UI Light"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dirty="0">
              <a:latin typeface="Segoe UI Light" panose="020B0502040204020203" pitchFamily="34" charset="0"/>
              <a:cs typeface="Segoe UI Light" panose="020B0502040204020203" pitchFamily="34" charset="0"/>
            </a:endParaRP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1682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Light" panose="020B0502040204020203" pitchFamily="34" charset="0"/>
                <a:cs typeface="Segoe UI Light" panose="020B0502040204020203" pitchFamily="34" charset="0"/>
              </a:rPr>
              <a:t>Cardinality</a:t>
            </a:r>
            <a:r>
              <a:rPr lang="en-US" b="0" i="0" dirty="0">
                <a:effectLst/>
                <a:latin typeface="Segoe UI Light" panose="020B0502040204020203" pitchFamily="34" charset="0"/>
                <a:cs typeface="Segoe UI Light" panose="020B0502040204020203" pitchFamily="34" charset="0"/>
              </a:rPr>
              <a:t> is a term that is used to describe the uniqueness of the values in a column. Cardinality is also used in the context of the relationships between two tables, where it describes the direction of the relationship.</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Identify cardinality levels in columns</a:t>
            </a:r>
          </a:p>
          <a:p>
            <a:pPr algn="l"/>
            <a:r>
              <a:rPr lang="en-US" b="0" i="0" dirty="0">
                <a:effectLst/>
                <a:latin typeface="Segoe UI Light" panose="020B0502040204020203" pitchFamily="34" charset="0"/>
                <a:cs typeface="Segoe UI Light" panose="020B0502040204020203" pitchFamily="34" charset="0"/>
              </a:rPr>
              <a:t>Previously, when you used Power Query Editor to analyze the metadata, the </a:t>
            </a:r>
            <a:r>
              <a:rPr lang="en-US" b="1" i="0" dirty="0">
                <a:effectLst/>
                <a:latin typeface="Segoe UI Light" panose="020B0502040204020203" pitchFamily="34" charset="0"/>
                <a:cs typeface="Segoe UI Light" panose="020B0502040204020203" pitchFamily="34" charset="0"/>
              </a:rPr>
              <a:t>Column distribution</a:t>
            </a:r>
            <a:r>
              <a:rPr lang="en-US" b="0" i="0" dirty="0">
                <a:effectLst/>
                <a:latin typeface="Segoe UI Light" panose="020B0502040204020203" pitchFamily="34" charset="0"/>
                <a:cs typeface="Segoe UI Light" panose="020B0502040204020203" pitchFamily="34" charset="0"/>
              </a:rPr>
              <a:t> option on the </a:t>
            </a:r>
            <a:r>
              <a:rPr lang="en-US" b="1" i="0" dirty="0">
                <a:effectLst/>
                <a:latin typeface="Segoe UI Light" panose="020B0502040204020203" pitchFamily="34" charset="0"/>
                <a:cs typeface="Segoe UI Light" panose="020B0502040204020203" pitchFamily="34" charset="0"/>
              </a:rPr>
              <a:t>View</a:t>
            </a:r>
            <a:r>
              <a:rPr lang="en-US" b="0" i="0" dirty="0">
                <a:effectLst/>
                <a:latin typeface="Segoe UI Light" panose="020B0502040204020203" pitchFamily="34" charset="0"/>
                <a:cs typeface="Segoe UI Light" panose="020B0502040204020203" pitchFamily="34" charset="0"/>
              </a:rPr>
              <a:t> tab displayed statistics on how many distinct and unique items were in each column in the data.</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Distinct values count</a:t>
            </a:r>
            <a:r>
              <a:rPr lang="en-US" b="0" i="0" dirty="0">
                <a:effectLst/>
                <a:latin typeface="Segoe UI Light" panose="020B0502040204020203" pitchFamily="34" charset="0"/>
                <a:cs typeface="Segoe UI Light" panose="020B0502040204020203" pitchFamily="34" charset="0"/>
              </a:rPr>
              <a:t> - The total number of different values found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Unique values count</a:t>
            </a:r>
            <a:r>
              <a:rPr lang="en-US" b="0" i="0" dirty="0">
                <a:effectLst/>
                <a:latin typeface="Segoe UI Light" panose="020B0502040204020203" pitchFamily="34" charset="0"/>
                <a:cs typeface="Segoe UI Light" panose="020B0502040204020203" pitchFamily="34" charset="0"/>
              </a:rPr>
              <a:t> - The total number of values that only appear once</a:t>
            </a:r>
          </a:p>
          <a:p>
            <a:pPr algn="l"/>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 column that has a lot of repeated values in its range (distinct count is high) will have a low level of cardinality. Conversely, a column that has a lot of unique values in its range (unique count is high) will have a high level of cardinality.</a:t>
            </a:r>
          </a:p>
          <a:p>
            <a:pPr algn="l"/>
            <a:endParaRPr lang="en-US" b="0" i="0" dirty="0">
              <a:effectLst/>
              <a:latin typeface="Segoe UI Light" panose="020B0502040204020203" pitchFamily="34" charset="0"/>
              <a:cs typeface="Segoe UI Light" panose="020B0502040204020203" pitchFamily="34" charset="0"/>
            </a:endParaRPr>
          </a:p>
          <a:p>
            <a:pPr algn="l"/>
            <a:r>
              <a:rPr lang="en-US" b="1" i="0" u="sng" dirty="0">
                <a:effectLst/>
                <a:latin typeface="Segoe UI Light" panose="020B0502040204020203" pitchFamily="34" charset="0"/>
                <a:cs typeface="Segoe UI Light" panose="020B0502040204020203" pitchFamily="34" charset="0"/>
              </a:rPr>
              <a:t>Lower cardinality leads to more optimized performance, so you might need to reduce the number of high cardinally columns in your dataset.</a:t>
            </a:r>
          </a:p>
          <a:p>
            <a:endParaRPr lang="en-US" dirty="0">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Improve performance by reducing cardinality levels</a:t>
            </a:r>
          </a:p>
          <a:p>
            <a:pPr algn="l"/>
            <a:r>
              <a:rPr lang="en-US" b="0" i="0" dirty="0">
                <a:effectLst/>
                <a:latin typeface="Segoe UI Light" panose="020B0502040204020203" pitchFamily="34" charset="0"/>
                <a:cs typeface="Segoe UI Light" panose="020B0502040204020203" pitchFamily="34" charset="0"/>
              </a:rPr>
              <a:t>Power BI Desktop offers different techniques that you can use to help reduce the data that is loaded into data models, such as summarization. Reducing the data that is loaded into your model will improve the relationship cardinality of the report. For this reason, it is important that you strive to minimize the data that will be loaded into your models. This case is especially true for large models, or models that you anticipate will grow to become large over time.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Perhaps the most effective technique to reduce a model size is to use a summary table from the data source. Where a detail table might contain every transaction, a summary table would contain one record per day, per week, or per month. It might be an average of all of the transactions per day, for instance.</a:t>
            </a: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82331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dirty="0"/>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58B73B71-ECC5-A984-6DD8-8C32B357B5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42311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4" name="Graphic 3">
            <a:extLst>
              <a:ext uri="{FF2B5EF4-FFF2-40B4-BE49-F238E27FC236}">
                <a16:creationId xmlns:a16="http://schemas.microsoft.com/office/drawing/2014/main" id="{FC5F00ED-A611-C8C8-550E-0524ABD2892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1921526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userDrawn="1"/>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2647840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5" r:id="rId6"/>
    <p:sldLayoutId id="2147484846" r:id="rId7"/>
    <p:sldLayoutId id="2147484847" r:id="rId8"/>
    <p:sldLayoutId id="2147484848" r:id="rId9"/>
    <p:sldLayoutId id="2147484849" r:id="rId10"/>
    <p:sldLayoutId id="2147484850" r:id="rId11"/>
    <p:sldLayoutId id="2147484851" r:id="rId12"/>
    <p:sldLayoutId id="2147484852" r:id="rId13"/>
    <p:sldLayoutId id="2147484853" r:id="rId14"/>
    <p:sldLayoutId id="2147484854" r:id="rId15"/>
    <p:sldLayoutId id="2147484855" r:id="rId16"/>
    <p:sldLayoutId id="2147484856" r:id="rId17"/>
    <p:sldLayoutId id="2147484857" r:id="rId18"/>
    <p:sldLayoutId id="2147484858" r:id="rId19"/>
    <p:sldLayoutId id="2147484859" r:id="rId20"/>
    <p:sldLayoutId id="2147484860" r:id="rId21"/>
    <p:sldLayoutId id="2147484861" r:id="rId22"/>
    <p:sldLayoutId id="2147484862" r:id="rId23"/>
    <p:sldLayoutId id="2147484863" r:id="rId24"/>
    <p:sldLayoutId id="2147484888" r:id="rId25"/>
    <p:sldLayoutId id="2147484889" r:id="rId26"/>
    <p:sldLayoutId id="2147484890" r:id="rId27"/>
    <p:sldLayoutId id="2147484864" r:id="rId28"/>
    <p:sldLayoutId id="2147484865" r:id="rId29"/>
    <p:sldLayoutId id="2147484866" r:id="rId30"/>
    <p:sldLayoutId id="2147484867" r:id="rId31"/>
    <p:sldLayoutId id="2147484868" r:id="rId32"/>
    <p:sldLayoutId id="2147484869" r:id="rId33"/>
    <p:sldLayoutId id="2147484870" r:id="rId34"/>
    <p:sldLayoutId id="2147484871" r:id="rId35"/>
    <p:sldLayoutId id="2147484872" r:id="rId36"/>
    <p:sldLayoutId id="2147484873" r:id="rId37"/>
    <p:sldLayoutId id="2147484874" r:id="rId38"/>
    <p:sldLayoutId id="2147484875" r:id="rId39"/>
    <p:sldLayoutId id="2147484876" r:id="rId40"/>
    <p:sldLayoutId id="2147484877" r:id="rId41"/>
    <p:sldLayoutId id="2147484878" r:id="rId42"/>
    <p:sldLayoutId id="2147484879" r:id="rId43"/>
    <p:sldLayoutId id="2147484880" r:id="rId44"/>
    <p:sldLayoutId id="2147484881" r:id="rId45"/>
    <p:sldLayoutId id="2147484882" r:id="rId46"/>
    <p:sldLayoutId id="2147484883" r:id="rId47"/>
    <p:sldLayoutId id="2147484884" r:id="rId48"/>
    <p:sldLayoutId id="2147484885" r:id="rId49"/>
    <p:sldLayoutId id="2147484891" r:id="rId50"/>
    <p:sldLayoutId id="2147484892" r:id="rId51"/>
    <p:sldLayoutId id="2147484893" r:id="rId52"/>
    <p:sldLayoutId id="2147484886" r:id="rId53"/>
    <p:sldLayoutId id="2147484887"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591056"/>
            <a:ext cx="10426700" cy="107106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grpSp>
        <p:nvGrpSpPr>
          <p:cNvPr id="5" name="GRID" hidden="1">
            <a:extLst>
              <a:ext uri="{FF2B5EF4-FFF2-40B4-BE49-F238E27FC236}">
                <a16:creationId xmlns:a16="http://schemas.microsoft.com/office/drawing/2014/main" id="{EE90F6F3-857E-8F87-5936-62501F197A84}"/>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B201C1F3-DCF9-B092-B190-22904C59662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63498C-E914-BE56-9995-5AFFDE4D316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78DE4E-6ED0-433F-65B0-4758D90A31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42625F-E4C9-DC67-E631-2A6BE1C1D4B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DE950D-D565-0C21-B647-4A1647F0E0F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D98FBF-7A43-DD13-2430-6A99ADA82F4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2C7B4B-39F7-3A2D-2D6B-7DCDC1BC5F8C}"/>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BF3089-6607-E56B-B11D-FD0B925C6C6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7B1A63-6B1E-5AD3-2EC0-54214E3AD7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4ED97C-E1FD-2F08-FC7D-3721CEC31B3C}"/>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701CEF-0863-747B-3768-4994EFF8A28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6E0847A-D3C8-FEB5-7A50-A7052FA5E038}"/>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C34A30-3EA0-0055-37D0-9D91D514467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6A403E-B040-CFA0-FFD6-086FAAD0615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28960CE-7DA0-2676-4A72-07BBE20B0E0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86283-61B0-5500-6E70-15DC867C918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51B77A-D3FF-AC39-1C2F-E063B3515BA0}"/>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5EC47A-7C1C-0E74-7A17-C595FD7F87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F58A45-8E48-A746-2105-189096D8391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607C3B-664D-B533-27ED-F060A756F75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32C0AC-420D-1223-C30C-787ACFB4D744}"/>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AE3E54-D999-62FC-74CA-96C6E285DD8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9AAF71-2AB9-9E49-FC3E-74C127EF58E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7B0606-8011-1E0F-907D-B3E29B6DA3C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D83442D-52EA-86FE-81FD-753A10584E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5E9B709-DFD8-149C-F490-C70374E5B95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16B0E72-D6DC-BB01-4086-81283553E185}"/>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78260C-B415-24ED-8141-6372FE10D19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291A7C-49B5-F401-7296-BC7FDB68404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E41A85-C1B1-C37E-E832-1D4F89538FD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749DAAB-C8DC-9E0D-4127-802E6EE0B12D}"/>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1D1EDA7-79C4-DD9D-4B3F-114A36E1050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536D5D0-7F1F-F2AB-7FA2-ACE6B3D4FED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94F64F-9D1B-4D00-3698-E0C67E5F1C2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Title Placeholder 1">
            <a:extLst>
              <a:ext uri="{FF2B5EF4-FFF2-40B4-BE49-F238E27FC236}">
                <a16:creationId xmlns:a16="http://schemas.microsoft.com/office/drawing/2014/main" id="{B45D834D-5D0F-7072-01FC-3B33C912CFEF}"/>
              </a:ext>
            </a:extLst>
          </p:cNvPr>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198653701"/>
      </p:ext>
    </p:extLst>
  </p:cSld>
  <p:clrMap bg1="lt1" tx1="dk1" bg2="lt2" tx2="dk2" accent1="accent1" accent2="accent2" accent3="accent3" accent4="accent4" accent5="accent5" accent6="accent6" hlink="hlink" folHlink="folHlink"/>
  <p:sldLayoutIdLst>
    <p:sldLayoutId id="2147484962" r:id="rId1"/>
    <p:sldLayoutId id="2147484957" r:id="rId2"/>
  </p:sldLayoutIdLst>
  <p:transition>
    <p:fade/>
  </p:transition>
  <p:hf sldNum="0" hd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4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6" userDrawn="1">
          <p15:clr>
            <a:srgbClr val="A5A5A5"/>
          </p15:clr>
        </p15:guide>
        <p15:guide id="47" pos="7680" userDrawn="1">
          <p15:clr>
            <a:srgbClr val="A5A5A5"/>
          </p15:clr>
        </p15:guide>
        <p15:guide id="48" pos="186" userDrawn="1">
          <p15:clr>
            <a:srgbClr val="A5A5A5"/>
          </p15:clr>
        </p15:guide>
        <p15:guide id="49" pos="7496" userDrawn="1">
          <p15:clr>
            <a:srgbClr val="A5A5A5"/>
          </p15:clr>
        </p15:guide>
        <p15:guide id="50" orient="horz" userDrawn="1">
          <p15:clr>
            <a:srgbClr val="A5A5A5"/>
          </p15:clr>
        </p15:guide>
        <p15:guide id="51" orient="horz" pos="4320" userDrawn="1">
          <p15:clr>
            <a:srgbClr val="A5A5A5"/>
          </p15:clr>
        </p15:guide>
        <p15:guide id="52" orient="horz" pos="184" userDrawn="1">
          <p15:clr>
            <a:srgbClr val="A5A5A5"/>
          </p15:clr>
        </p15:guide>
        <p15:guide id="53" orient="horz" pos="4134" userDrawn="1">
          <p15:clr>
            <a:srgbClr val="A5A5A5"/>
          </p15:clr>
        </p15:guide>
        <p15:guide id="54" pos="365" userDrawn="1">
          <p15:clr>
            <a:srgbClr val="C35EA4"/>
          </p15:clr>
        </p15:guide>
        <p15:guide id="55" orient="horz" pos="367" userDrawn="1">
          <p15:clr>
            <a:srgbClr val="C35EA4"/>
          </p15:clr>
        </p15:guide>
        <p15:guide id="56" orient="horz" pos="3953" userDrawn="1">
          <p15:clr>
            <a:srgbClr val="C35EA4"/>
          </p15:clr>
        </p15:guide>
        <p15:guide id="57" pos="7307"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PL300-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1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training/modules/get-data/" TargetMode="External"/><Relationship Id="rId2" Type="http://schemas.openxmlformats.org/officeDocument/2006/relationships/notesSlide" Target="../notesSlides/notesSlide28.xml"/><Relationship Id="rId1" Type="http://schemas.openxmlformats.org/officeDocument/2006/relationships/slideLayout" Target="../slideLayouts/slideLayout55.xml"/><Relationship Id="rId5" Type="http://schemas.openxmlformats.org/officeDocument/2006/relationships/hyperlink" Target="https://learn.microsoft.com/training/modules/data-analytics-microsoft/" TargetMode="External"/><Relationship Id="rId4" Type="http://schemas.openxmlformats.org/officeDocument/2006/relationships/hyperlink" Target="https://learn.microsoft.com/en-us/training/modules/clean-data-power-b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3429000"/>
            <a:ext cx="5832156" cy="1231106"/>
          </a:xfrm>
        </p:spPr>
        <p:txBody>
          <a:bodyPr/>
          <a:lstStyle/>
          <a:p>
            <a:r>
              <a:rPr lang="en-US" dirty="0">
                <a:latin typeface="+mj-lt"/>
              </a:rPr>
              <a:t>Prepare data in </a:t>
            </a:r>
            <a:br>
              <a:rPr lang="en-US" dirty="0">
                <a:latin typeface="+mj-lt"/>
              </a:rPr>
            </a:br>
            <a:r>
              <a:rPr lang="en-US" dirty="0">
                <a:latin typeface="+mj-lt"/>
              </a:rPr>
              <a:t>Power BI Desktop</a:t>
            </a:r>
          </a:p>
        </p:txBody>
      </p:sp>
      <p:grpSp>
        <p:nvGrpSpPr>
          <p:cNvPr id="6" name="Group 5">
            <a:extLst>
              <a:ext uri="{FF2B5EF4-FFF2-40B4-BE49-F238E27FC236}">
                <a16:creationId xmlns:a16="http://schemas.microsoft.com/office/drawing/2014/main" id="{2124DD2D-7629-757D-D080-D95426F5D3C6}"/>
              </a:ext>
              <a:ext uri="{C183D7F6-B498-43B3-948B-1728B52AA6E4}">
                <adec:decorative xmlns:adec="http://schemas.microsoft.com/office/drawing/2017/decorative" val="1"/>
              </a:ext>
            </a:extLst>
          </p:cNvPr>
          <p:cNvGrpSpPr/>
          <p:nvPr/>
        </p:nvGrpSpPr>
        <p:grpSpPr>
          <a:xfrm>
            <a:off x="0" y="5201519"/>
            <a:ext cx="3462618" cy="559721"/>
            <a:chOff x="0" y="5201519"/>
            <a:chExt cx="3462618" cy="559721"/>
          </a:xfrm>
        </p:grpSpPr>
        <p:sp>
          <p:nvSpPr>
            <p:cNvPr id="2" name="Freeform: Shape 1">
              <a:extLst>
                <a:ext uri="{FF2B5EF4-FFF2-40B4-BE49-F238E27FC236}">
                  <a16:creationId xmlns:a16="http://schemas.microsoft.com/office/drawing/2014/main" id="{69A38C3E-0AA6-0925-CFB0-0E3C3B1715F0}"/>
                </a:ext>
                <a:ext uri="{C183D7F6-B498-43B3-948B-1728B52AA6E4}">
                  <adec:decorative xmlns:adec="http://schemas.microsoft.com/office/drawing/2017/decorative" val="1"/>
                </a:ext>
              </a:extLst>
            </p:cNvPr>
            <p:cNvSpPr/>
            <p:nvPr/>
          </p:nvSpPr>
          <p:spPr>
            <a:xfrm>
              <a:off x="0" y="5201519"/>
              <a:ext cx="3462618"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73ECC"/>
                </a:solidFill>
                <a:effectLst/>
                <a:uLnTx/>
                <a:uFillTx/>
                <a:latin typeface="Segoe UI"/>
                <a:ea typeface="+mn-ea"/>
                <a:cs typeface="+mn-cs"/>
              </a:endParaRPr>
            </a:p>
          </p:txBody>
        </p:sp>
        <p:sp>
          <p:nvSpPr>
            <p:cNvPr id="5" name="Text Placeholder 5">
              <a:extLst>
                <a:ext uri="{FF2B5EF4-FFF2-40B4-BE49-F238E27FC236}">
                  <a16:creationId xmlns:a16="http://schemas.microsoft.com/office/drawing/2014/main" id="{CB52FB2A-F8E0-5802-CC19-CD94D4372C51}"/>
                </a:ext>
              </a:extLst>
            </p:cNvPr>
            <p:cNvSpPr txBox="1">
              <a:spLocks/>
            </p:cNvSpPr>
            <p:nvPr/>
          </p:nvSpPr>
          <p:spPr>
            <a:xfrm>
              <a:off x="477370" y="5250546"/>
              <a:ext cx="2985248" cy="461665"/>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bg1"/>
                  </a:solidFill>
                  <a:latin typeface="+mj-lt"/>
                  <a:hlinkClick r:id="rId3">
                    <a:extLst>
                      <a:ext uri="{A12FA001-AC4F-418D-AE19-62706E023703}">
                        <ahyp:hlinkClr xmlns:ahyp="http://schemas.microsoft.com/office/drawing/2018/hyperlinkcolor" val="tx"/>
                      </a:ext>
                    </a:extLst>
                  </a:hlinkClick>
                </a:rPr>
                <a:t>aka.ms/PL300-2</a:t>
              </a:r>
              <a:endParaRPr lang="en-US" sz="2400" dirty="0">
                <a:solidFill>
                  <a:schemeClr val="bg1"/>
                </a:solidFill>
                <a:latin typeface="+mj-lt"/>
              </a:endParaRPr>
            </a:p>
          </p:txBody>
        </p:sp>
      </p:grpSp>
      <p:sp>
        <p:nvSpPr>
          <p:cNvPr id="3" name="Text Placeholder 2">
            <a:extLst>
              <a:ext uri="{FF2B5EF4-FFF2-40B4-BE49-F238E27FC236}">
                <a16:creationId xmlns:a16="http://schemas.microsoft.com/office/drawing/2014/main" id="{5596BAC2-0405-D51A-8B6B-25781CD9ADA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4478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Determine cardinality of a column</a:t>
            </a:r>
          </a:p>
        </p:txBody>
      </p:sp>
      <p:pic>
        <p:nvPicPr>
          <p:cNvPr id="2" name="Picture 1" descr="An image showing Power Query Editor and the View menu option selected. On the menu, the Column Distribution option is selected (and highlighted). The image also shows the Column Distribution data with that section of each column also highlighted.">
            <a:extLst>
              <a:ext uri="{FF2B5EF4-FFF2-40B4-BE49-F238E27FC236}">
                <a16:creationId xmlns:a16="http://schemas.microsoft.com/office/drawing/2014/main" id="{C951AC28-B497-798A-E995-AA41D1676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76" y="1625601"/>
            <a:ext cx="10739000" cy="4310636"/>
          </a:xfrm>
          <a:prstGeom prst="rect">
            <a:avLst/>
          </a:prstGeom>
          <a:ln>
            <a:solidFill>
              <a:schemeClr val="tx1"/>
            </a:solidFill>
          </a:ln>
        </p:spPr>
      </p:pic>
    </p:spTree>
    <p:extLst>
      <p:ext uri="{BB962C8B-B14F-4D97-AF65-F5344CB8AC3E}">
        <p14:creationId xmlns:p14="http://schemas.microsoft.com/office/powerpoint/2010/main" val="25243129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B35840-39D7-A2F2-7D3C-61E4332230A5}"/>
              </a:ext>
            </a:extLst>
          </p:cNvPr>
          <p:cNvSpPr>
            <a:spLocks noGrp="1"/>
          </p:cNvSpPr>
          <p:nvPr>
            <p:ph type="title"/>
          </p:nvPr>
        </p:nvSpPr>
        <p:spPr>
          <a:xfrm>
            <a:off x="588262" y="585216"/>
            <a:ext cx="11044938" cy="492443"/>
          </a:xfrm>
        </p:spPr>
        <p:txBody>
          <a:bodyPr/>
          <a:lstStyle/>
          <a:p>
            <a:r>
              <a:rPr lang="en-US" dirty="0"/>
              <a:t>Data import errors</a:t>
            </a:r>
          </a:p>
        </p:txBody>
      </p:sp>
      <p:sp>
        <p:nvSpPr>
          <p:cNvPr id="4" name="Text Placeholder 3">
            <a:extLst>
              <a:ext uri="{FF2B5EF4-FFF2-40B4-BE49-F238E27FC236}">
                <a16:creationId xmlns:a16="http://schemas.microsoft.com/office/drawing/2014/main" id="{FA2800D4-508B-A1C2-3178-015F35261527}"/>
              </a:ext>
            </a:extLst>
          </p:cNvPr>
          <p:cNvSpPr>
            <a:spLocks noGrp="1"/>
          </p:cNvSpPr>
          <p:nvPr>
            <p:ph type="body" sz="quarter" idx="15"/>
          </p:nvPr>
        </p:nvSpPr>
        <p:spPr>
          <a:xfrm>
            <a:off x="586389" y="1581150"/>
            <a:ext cx="3642711" cy="3404009"/>
          </a:xfrm>
        </p:spPr>
        <p:txBody>
          <a:bodyPr/>
          <a:lstStyle/>
          <a:p>
            <a:pPr>
              <a:lnSpc>
                <a:spcPct val="150000"/>
              </a:lnSpc>
            </a:pPr>
            <a:r>
              <a:rPr lang="en-US" sz="2400" dirty="0"/>
              <a:t>Possible data load errors:</a:t>
            </a:r>
          </a:p>
          <a:p>
            <a:pPr lvl="1">
              <a:lnSpc>
                <a:spcPct val="150000"/>
              </a:lnSpc>
            </a:pPr>
            <a:r>
              <a:rPr lang="en-US" sz="2000" dirty="0"/>
              <a:t>Query Timeout</a:t>
            </a:r>
          </a:p>
          <a:p>
            <a:pPr lvl="1">
              <a:lnSpc>
                <a:spcPct val="150000"/>
              </a:lnSpc>
            </a:pPr>
            <a:r>
              <a:rPr lang="en-US" sz="2000" dirty="0"/>
              <a:t>Couldn’t find data formatted as a table</a:t>
            </a:r>
          </a:p>
          <a:p>
            <a:pPr lvl="1">
              <a:lnSpc>
                <a:spcPct val="150000"/>
              </a:lnSpc>
            </a:pPr>
            <a:r>
              <a:rPr lang="en-US" sz="2000" dirty="0"/>
              <a:t>Could not find file</a:t>
            </a:r>
          </a:p>
          <a:p>
            <a:pPr lvl="1">
              <a:lnSpc>
                <a:spcPct val="150000"/>
              </a:lnSpc>
            </a:pPr>
            <a:r>
              <a:rPr lang="en-US" sz="2000" dirty="0"/>
              <a:t>Data type errors</a:t>
            </a:r>
          </a:p>
          <a:p>
            <a:endParaRPr lang="en-US" dirty="0"/>
          </a:p>
        </p:txBody>
      </p:sp>
      <p:pic>
        <p:nvPicPr>
          <p:cNvPr id="6" name="Picture Placeholder 11" descr="An image showing a Timeout Expired error message as the result of pulling too much data from the data source.">
            <a:extLst>
              <a:ext uri="{FF2B5EF4-FFF2-40B4-BE49-F238E27FC236}">
                <a16:creationId xmlns:a16="http://schemas.microsoft.com/office/drawing/2014/main" id="{ED1DDE5E-43A2-DB8E-3067-7C6645337F0E}"/>
              </a:ext>
            </a:extLst>
          </p:cNvPr>
          <p:cNvPicPr>
            <a:picLocks noChangeAspect="1"/>
          </p:cNvPicPr>
          <p:nvPr/>
        </p:nvPicPr>
        <p:blipFill rotWithShape="1">
          <a:blip r:embed="rId3"/>
          <a:srcRect l="-7481" r="-7481"/>
          <a:stretch/>
        </p:blipFill>
        <p:spPr bwMode="ltGray">
          <a:xfrm>
            <a:off x="5618694" y="1581151"/>
            <a:ext cx="5981169" cy="3516630"/>
          </a:xfrm>
          <a:prstGeom prst="rect">
            <a:avLst/>
          </a:prstGeom>
          <a:solidFill>
            <a:schemeClr val="bg1"/>
          </a:solidFill>
          <a:ln w="6350">
            <a:solidFill>
              <a:schemeClr val="tx1"/>
            </a:solidFill>
            <a:headEnd type="none" w="med" len="med"/>
            <a:tailEnd type="none" w="med" len="med"/>
          </a:ln>
          <a:effectLst/>
        </p:spPr>
      </p:pic>
    </p:spTree>
    <p:extLst>
      <p:ext uri="{BB962C8B-B14F-4D97-AF65-F5344CB8AC3E}">
        <p14:creationId xmlns:p14="http://schemas.microsoft.com/office/powerpoint/2010/main" val="35182749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E2F507-475E-4A17-18C8-873EC9C2CBC4}"/>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FA12A685-1EDB-8EE4-AB4F-7A2A979CAE18}"/>
              </a:ext>
            </a:extLst>
          </p:cNvPr>
          <p:cNvSpPr>
            <a:spLocks noGrp="1"/>
          </p:cNvSpPr>
          <p:nvPr>
            <p:ph type="body" sz="quarter" idx="15"/>
          </p:nvPr>
        </p:nvSpPr>
        <p:spPr>
          <a:xfrm>
            <a:off x="586390" y="4278313"/>
            <a:ext cx="4712686" cy="369332"/>
          </a:xfrm>
        </p:spPr>
        <p:txBody>
          <a:bodyPr/>
          <a:lstStyle/>
          <a:p>
            <a:pPr marL="0" indent="0">
              <a:buNone/>
            </a:pPr>
            <a:r>
              <a:rPr lang="en-US" sz="2400" dirty="0"/>
              <a:t>Get data in Power BI Desktop</a:t>
            </a:r>
          </a:p>
        </p:txBody>
      </p:sp>
      <p:sp>
        <p:nvSpPr>
          <p:cNvPr id="4" name="Text Placeholder 3">
            <a:extLst>
              <a:ext uri="{FF2B5EF4-FFF2-40B4-BE49-F238E27FC236}">
                <a16:creationId xmlns:a16="http://schemas.microsoft.com/office/drawing/2014/main" id="{0AE59461-5EC4-C4F5-1AA7-E1C68A0B9FF7}"/>
              </a:ext>
            </a:extLst>
          </p:cNvPr>
          <p:cNvSpPr>
            <a:spLocks noGrp="1"/>
          </p:cNvSpPr>
          <p:nvPr>
            <p:ph type="body" sz="quarter" idx="16"/>
          </p:nvPr>
        </p:nvSpPr>
        <p:spPr>
          <a:xfrm>
            <a:off x="6246410" y="4278313"/>
            <a:ext cx="3765954" cy="246221"/>
          </a:xfrm>
        </p:spPr>
        <p:txBody>
          <a:bodyPr/>
          <a:lstStyle/>
          <a:p>
            <a:pPr marL="0" indent="0">
              <a:buNone/>
            </a:pPr>
            <a:endParaRPr lang="en-US" dirty="0"/>
          </a:p>
        </p:txBody>
      </p:sp>
    </p:spTree>
    <p:extLst>
      <p:ext uri="{BB962C8B-B14F-4D97-AF65-F5344CB8AC3E}">
        <p14:creationId xmlns:p14="http://schemas.microsoft.com/office/powerpoint/2010/main" val="32423234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Lab: Prepare data in Power BI Desktop</a:t>
            </a:r>
          </a:p>
        </p:txBody>
      </p:sp>
      <p:sp>
        <p:nvSpPr>
          <p:cNvPr id="7" name="Text Placeholder 6">
            <a:extLst>
              <a:ext uri="{FF2B5EF4-FFF2-40B4-BE49-F238E27FC236}">
                <a16:creationId xmlns:a16="http://schemas.microsoft.com/office/drawing/2014/main" id="{1162EB78-C867-4F15-CED2-398189969322}"/>
              </a:ext>
            </a:extLst>
          </p:cNvPr>
          <p:cNvSpPr>
            <a:spLocks noGrp="1"/>
          </p:cNvSpPr>
          <p:nvPr>
            <p:ph type="body" sz="quarter" idx="35"/>
          </p:nvPr>
        </p:nvSpPr>
        <p:spPr>
          <a:xfrm>
            <a:off x="4358229" y="2578100"/>
            <a:ext cx="5361973" cy="3493970"/>
          </a:xfrm>
        </p:spPr>
        <p:txBody>
          <a:bodyPr/>
          <a:lstStyle/>
          <a:p>
            <a:pPr marL="0" indent="0">
              <a:lnSpc>
                <a:spcPct val="150000"/>
              </a:lnSpc>
              <a:buNone/>
            </a:pPr>
            <a:r>
              <a:rPr lang="en-US" sz="1800" dirty="0"/>
              <a:t>This lab is designed to introduce you to Power BI Desktop application and how to connect to data and how to use data preview techniques to understand the characteristics and quality of the source data. </a:t>
            </a:r>
          </a:p>
          <a:p>
            <a:pPr lvl="1">
              <a:lnSpc>
                <a:spcPct val="150000"/>
              </a:lnSpc>
            </a:pPr>
            <a:r>
              <a:rPr lang="en-US" sz="1800" dirty="0"/>
              <a:t>Open Power BI Desktop</a:t>
            </a:r>
          </a:p>
          <a:p>
            <a:pPr lvl="1">
              <a:lnSpc>
                <a:spcPct val="150000"/>
              </a:lnSpc>
            </a:pPr>
            <a:r>
              <a:rPr lang="en-US" sz="1800" dirty="0"/>
              <a:t>Connect to source data</a:t>
            </a:r>
          </a:p>
          <a:p>
            <a:pPr lvl="1">
              <a:lnSpc>
                <a:spcPct val="150000"/>
              </a:lnSpc>
            </a:pPr>
            <a:r>
              <a:rPr lang="en-US" sz="1800" dirty="0"/>
              <a:t>Preview source data</a:t>
            </a:r>
          </a:p>
          <a:p>
            <a:pPr lvl="1">
              <a:lnSpc>
                <a:spcPct val="150000"/>
              </a:lnSpc>
            </a:pPr>
            <a:r>
              <a:rPr lang="en-US" sz="1800" dirty="0"/>
              <a:t>Use data profile tools</a:t>
            </a:r>
          </a:p>
        </p:txBody>
      </p:sp>
      <p:grpSp>
        <p:nvGrpSpPr>
          <p:cNvPr id="16" name="Group 15">
            <a:extLst>
              <a:ext uri="{FF2B5EF4-FFF2-40B4-BE49-F238E27FC236}">
                <a16:creationId xmlns:a16="http://schemas.microsoft.com/office/drawing/2014/main" id="{8010E5A8-34F3-BC2E-6077-FD3CBC96D28A}"/>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8" name="Oval 17">
              <a:extLst>
                <a:ext uri="{FF2B5EF4-FFF2-40B4-BE49-F238E27FC236}">
                  <a16:creationId xmlns:a16="http://schemas.microsoft.com/office/drawing/2014/main" id="{A4A71540-C5A2-B2A3-BCD7-365C52E0843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9" name="Picture 33">
              <a:extLst>
                <a:ext uri="{FF2B5EF4-FFF2-40B4-BE49-F238E27FC236}">
                  <a16:creationId xmlns:a16="http://schemas.microsoft.com/office/drawing/2014/main" id="{D11EF453-FAE0-B58E-5919-82BACE1DFB0E}"/>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87997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FE4029-BB53-6BAE-0027-2D0671C0A932}"/>
              </a:ext>
            </a:extLst>
          </p:cNvPr>
          <p:cNvSpPr>
            <a:spLocks noGrp="1"/>
          </p:cNvSpPr>
          <p:nvPr>
            <p:ph type="title"/>
          </p:nvPr>
        </p:nvSpPr>
        <p:spPr>
          <a:xfrm>
            <a:off x="588262" y="585216"/>
            <a:ext cx="11011600" cy="492443"/>
          </a:xfrm>
        </p:spPr>
        <p:txBody>
          <a:bodyPr/>
          <a:lstStyle/>
          <a:p>
            <a:r>
              <a:rPr lang="en-US" dirty="0"/>
              <a:t>Knowledge check: get data</a:t>
            </a:r>
            <a:endParaRPr lang="en-IN" dirty="0"/>
          </a:p>
        </p:txBody>
      </p:sp>
      <p:sp>
        <p:nvSpPr>
          <p:cNvPr id="3" name="Text Placeholder 2">
            <a:extLst>
              <a:ext uri="{FF2B5EF4-FFF2-40B4-BE49-F238E27FC236}">
                <a16:creationId xmlns:a16="http://schemas.microsoft.com/office/drawing/2014/main" id="{5A2C3327-E720-5F81-BB48-3A5BA6F07BBD}"/>
              </a:ext>
            </a:extLst>
          </p:cNvPr>
          <p:cNvSpPr>
            <a:spLocks noGrp="1"/>
          </p:cNvSpPr>
          <p:nvPr>
            <p:ph type="body" sz="quarter" idx="17"/>
          </p:nvPr>
        </p:nvSpPr>
        <p:spPr>
          <a:xfrm>
            <a:off x="823594" y="1383924"/>
            <a:ext cx="9097645" cy="553998"/>
          </a:xfrm>
        </p:spPr>
        <p:txBody>
          <a:bodyPr/>
          <a:lstStyle/>
          <a:p>
            <a:pPr marL="155448" lvl="1" indent="0">
              <a:buNone/>
            </a:pPr>
            <a:r>
              <a:rPr lang="en-US" sz="1800" dirty="0">
                <a:latin typeface="+mj-lt"/>
              </a:rPr>
              <a:t>When connecting to a SQL Server database to get data, what language should you use to extract data? </a:t>
            </a:r>
          </a:p>
        </p:txBody>
      </p:sp>
      <p:sp>
        <p:nvSpPr>
          <p:cNvPr id="2" name="Text Placeholder 1">
            <a:extLst>
              <a:ext uri="{FF2B5EF4-FFF2-40B4-BE49-F238E27FC236}">
                <a16:creationId xmlns:a16="http://schemas.microsoft.com/office/drawing/2014/main" id="{9EC861E9-9AEC-671E-6181-FB4B101E4BF0}"/>
              </a:ext>
            </a:extLst>
          </p:cNvPr>
          <p:cNvSpPr>
            <a:spLocks noGrp="1"/>
          </p:cNvSpPr>
          <p:nvPr>
            <p:ph type="body" sz="quarter" idx="15"/>
          </p:nvPr>
        </p:nvSpPr>
        <p:spPr>
          <a:xfrm>
            <a:off x="1237265" y="1994124"/>
            <a:ext cx="8775098" cy="941796"/>
          </a:xfrm>
        </p:spPr>
        <p:txBody>
          <a:bodyPr/>
          <a:lstStyle/>
          <a:p>
            <a:r>
              <a:rPr lang="en-US" sz="1800" dirty="0"/>
              <a:t>DAX</a:t>
            </a:r>
          </a:p>
          <a:p>
            <a:r>
              <a:rPr lang="en-US" sz="1800" dirty="0"/>
              <a:t>T-SQL</a:t>
            </a:r>
          </a:p>
          <a:p>
            <a:r>
              <a:rPr lang="en-US" sz="1800" dirty="0"/>
              <a:t>MDX</a:t>
            </a:r>
          </a:p>
        </p:txBody>
      </p:sp>
      <p:sp>
        <p:nvSpPr>
          <p:cNvPr id="6" name="Text Placeholder 5">
            <a:extLst>
              <a:ext uri="{FF2B5EF4-FFF2-40B4-BE49-F238E27FC236}">
                <a16:creationId xmlns:a16="http://schemas.microsoft.com/office/drawing/2014/main" id="{8B41B5D7-60D7-53DB-5BFB-07CF676842CA}"/>
              </a:ext>
            </a:extLst>
          </p:cNvPr>
          <p:cNvSpPr>
            <a:spLocks noGrp="1"/>
          </p:cNvSpPr>
          <p:nvPr>
            <p:ph type="body" sz="quarter" idx="22"/>
          </p:nvPr>
        </p:nvSpPr>
        <p:spPr>
          <a:xfrm>
            <a:off x="823594" y="3131289"/>
            <a:ext cx="9372555" cy="276999"/>
          </a:xfrm>
        </p:spPr>
        <p:txBody>
          <a:bodyPr/>
          <a:lstStyle/>
          <a:p>
            <a:pPr marL="155448" lvl="1" indent="0">
              <a:buNone/>
            </a:pPr>
            <a:r>
              <a:rPr lang="en-US" sz="1800" dirty="0">
                <a:latin typeface="+mj-lt"/>
              </a:rPr>
              <a:t>How many rows are sampled in Power Query Editor by default?</a:t>
            </a:r>
          </a:p>
        </p:txBody>
      </p:sp>
      <p:sp>
        <p:nvSpPr>
          <p:cNvPr id="9" name="Text Placeholder 8">
            <a:extLst>
              <a:ext uri="{FF2B5EF4-FFF2-40B4-BE49-F238E27FC236}">
                <a16:creationId xmlns:a16="http://schemas.microsoft.com/office/drawing/2014/main" id="{785C1B53-5FF9-01D6-2A79-FB7CCB9892F3}"/>
              </a:ext>
            </a:extLst>
          </p:cNvPr>
          <p:cNvSpPr>
            <a:spLocks noGrp="1"/>
          </p:cNvSpPr>
          <p:nvPr>
            <p:ph type="body" sz="quarter" idx="23"/>
          </p:nvPr>
        </p:nvSpPr>
        <p:spPr>
          <a:xfrm>
            <a:off x="1237265" y="3449013"/>
            <a:ext cx="8775098" cy="941796"/>
          </a:xfrm>
        </p:spPr>
        <p:txBody>
          <a:bodyPr/>
          <a:lstStyle/>
          <a:p>
            <a:r>
              <a:rPr lang="en-US" sz="1800" dirty="0"/>
              <a:t>All</a:t>
            </a:r>
          </a:p>
          <a:p>
            <a:r>
              <a:rPr lang="en-US" sz="1800" dirty="0"/>
              <a:t>1000</a:t>
            </a:r>
          </a:p>
          <a:p>
            <a:r>
              <a:rPr lang="en-US" sz="1800" dirty="0"/>
              <a:t>100</a:t>
            </a:r>
          </a:p>
        </p:txBody>
      </p:sp>
      <p:sp>
        <p:nvSpPr>
          <p:cNvPr id="16" name="Text Placeholder 5">
            <a:extLst>
              <a:ext uri="{FF2B5EF4-FFF2-40B4-BE49-F238E27FC236}">
                <a16:creationId xmlns:a16="http://schemas.microsoft.com/office/drawing/2014/main" id="{3AFDEE03-757B-74D5-E37B-3BA055FCC3DA}"/>
              </a:ext>
            </a:extLst>
          </p:cNvPr>
          <p:cNvSpPr txBox="1">
            <a:spLocks/>
          </p:cNvSpPr>
          <p:nvPr/>
        </p:nvSpPr>
        <p:spPr>
          <a:xfrm>
            <a:off x="823594" y="4650580"/>
            <a:ext cx="9372555"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400" kern="1200" spc="0" baseline="0" dirty="0" smtClean="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5448" lvl="1" indent="0">
              <a:buFont typeface="Arial" panose="020B0604020202020204" pitchFamily="34" charset="0"/>
              <a:buNone/>
            </a:pPr>
            <a:r>
              <a:rPr lang="en-US" sz="1800" dirty="0">
                <a:latin typeface="+mj-lt"/>
              </a:rPr>
              <a:t>What can you do to improve performance when you're getting data in Power BI?</a:t>
            </a:r>
          </a:p>
        </p:txBody>
      </p:sp>
      <p:sp>
        <p:nvSpPr>
          <p:cNvPr id="5" name="Text Placeholder 4">
            <a:extLst>
              <a:ext uri="{FF2B5EF4-FFF2-40B4-BE49-F238E27FC236}">
                <a16:creationId xmlns:a16="http://schemas.microsoft.com/office/drawing/2014/main" id="{CF7E744A-F360-F1C8-2040-6013BBF15C97}"/>
              </a:ext>
            </a:extLst>
          </p:cNvPr>
          <p:cNvSpPr>
            <a:spLocks noGrp="1"/>
          </p:cNvSpPr>
          <p:nvPr>
            <p:ph type="body" sz="quarter" idx="21"/>
          </p:nvPr>
        </p:nvSpPr>
        <p:spPr>
          <a:xfrm>
            <a:off x="1237265" y="4990194"/>
            <a:ext cx="8775098" cy="941796"/>
          </a:xfrm>
        </p:spPr>
        <p:txBody>
          <a:bodyPr/>
          <a:lstStyle/>
          <a:p>
            <a:r>
              <a:rPr lang="en-US" sz="1800" dirty="0"/>
              <a:t>Remove unnecessary columns and rows</a:t>
            </a:r>
          </a:p>
          <a:p>
            <a:r>
              <a:rPr lang="en-US" sz="1800" dirty="0"/>
              <a:t>Export database files to CSV to load</a:t>
            </a:r>
          </a:p>
          <a:p>
            <a:r>
              <a:rPr lang="en-US" sz="1800" dirty="0"/>
              <a:t>Combine date and time columns into a single column</a:t>
            </a:r>
          </a:p>
        </p:txBody>
      </p:sp>
      <p:sp>
        <p:nvSpPr>
          <p:cNvPr id="10" name="Graphic 26">
            <a:extLst>
              <a:ext uri="{FF2B5EF4-FFF2-40B4-BE49-F238E27FC236}">
                <a16:creationId xmlns:a16="http://schemas.microsoft.com/office/drawing/2014/main" id="{CA605613-563A-3311-8190-2FDE9BFE63A7}"/>
              </a:ext>
              <a:ext uri="{C183D7F6-B498-43B3-948B-1728B52AA6E4}">
                <adec:decorative xmlns:adec="http://schemas.microsoft.com/office/drawing/2017/decorative" val="1"/>
              </a:ext>
            </a:extLst>
          </p:cNvPr>
          <p:cNvSpPr/>
          <p:nvPr/>
        </p:nvSpPr>
        <p:spPr>
          <a:xfrm>
            <a:off x="1267072" y="239497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1" name="Graphic 26">
            <a:extLst>
              <a:ext uri="{FF2B5EF4-FFF2-40B4-BE49-F238E27FC236}">
                <a16:creationId xmlns:a16="http://schemas.microsoft.com/office/drawing/2014/main" id="{73D7A0F5-E1B3-E68A-3E59-E83F59720377}"/>
              </a:ext>
              <a:ext uri="{C183D7F6-B498-43B3-948B-1728B52AA6E4}">
                <adec:decorative xmlns:adec="http://schemas.microsoft.com/office/drawing/2017/decorative" val="1"/>
              </a:ext>
            </a:extLst>
          </p:cNvPr>
          <p:cNvSpPr/>
          <p:nvPr/>
        </p:nvSpPr>
        <p:spPr>
          <a:xfrm>
            <a:off x="1237348" y="385238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 name="Graphic 26">
            <a:extLst>
              <a:ext uri="{FF2B5EF4-FFF2-40B4-BE49-F238E27FC236}">
                <a16:creationId xmlns:a16="http://schemas.microsoft.com/office/drawing/2014/main" id="{9A9DF9EB-B2BC-1F42-FE63-ADCA4FAAC912}"/>
              </a:ext>
              <a:ext uri="{C183D7F6-B498-43B3-948B-1728B52AA6E4}">
                <adec:decorative xmlns:adec="http://schemas.microsoft.com/office/drawing/2017/decorative" val="1"/>
              </a:ext>
            </a:extLst>
          </p:cNvPr>
          <p:cNvSpPr/>
          <p:nvPr/>
        </p:nvSpPr>
        <p:spPr>
          <a:xfrm>
            <a:off x="1278720" y="507217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456528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E616E6-3A8F-7EC5-3E52-81B207415C00}"/>
              </a:ext>
            </a:extLst>
          </p:cNvPr>
          <p:cNvSpPr>
            <a:spLocks noGrp="1"/>
          </p:cNvSpPr>
          <p:nvPr>
            <p:ph type="title"/>
          </p:nvPr>
        </p:nvSpPr>
        <p:spPr>
          <a:xfrm>
            <a:off x="569911" y="2769057"/>
            <a:ext cx="7431089" cy="1231106"/>
          </a:xfrm>
        </p:spPr>
        <p:txBody>
          <a:bodyPr/>
          <a:lstStyle/>
          <a:p>
            <a:r>
              <a:rPr lang="en-US" dirty="0"/>
              <a:t>Clean, transform, and load data</a:t>
            </a:r>
          </a:p>
        </p:txBody>
      </p:sp>
    </p:spTree>
    <p:extLst>
      <p:ext uri="{BB962C8B-B14F-4D97-AF65-F5344CB8AC3E}">
        <p14:creationId xmlns:p14="http://schemas.microsoft.com/office/powerpoint/2010/main" val="113746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Transform data with Power Query Editor</a:t>
            </a:r>
          </a:p>
        </p:txBody>
      </p:sp>
      <p:pic>
        <p:nvPicPr>
          <p:cNvPr id="7" name="Picture 6" descr="Screenshot of Power Query Editor with some data loaded in the preview">
            <a:extLst>
              <a:ext uri="{FF2B5EF4-FFF2-40B4-BE49-F238E27FC236}">
                <a16:creationId xmlns:a16="http://schemas.microsoft.com/office/drawing/2014/main" id="{23EDB868-485F-0996-DD92-FFE940F7D74C}"/>
              </a:ext>
            </a:extLst>
          </p:cNvPr>
          <p:cNvPicPr>
            <a:picLocks noChangeAspect="1"/>
          </p:cNvPicPr>
          <p:nvPr/>
        </p:nvPicPr>
        <p:blipFill>
          <a:blip r:embed="rId3"/>
          <a:stretch>
            <a:fillRect/>
          </a:stretch>
        </p:blipFill>
        <p:spPr>
          <a:xfrm>
            <a:off x="694625" y="1444105"/>
            <a:ext cx="10800748" cy="4146814"/>
          </a:xfrm>
          <a:prstGeom prst="rect">
            <a:avLst/>
          </a:prstGeom>
          <a:ln w="6350">
            <a:solidFill>
              <a:schemeClr val="tx1"/>
            </a:solidFill>
          </a:ln>
        </p:spPr>
      </p:pic>
    </p:spTree>
    <p:extLst>
      <p:ext uri="{BB962C8B-B14F-4D97-AF65-F5344CB8AC3E}">
        <p14:creationId xmlns:p14="http://schemas.microsoft.com/office/powerpoint/2010/main" val="27152568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1" y="585216"/>
            <a:ext cx="11011601" cy="492443"/>
          </a:xfrm>
        </p:spPr>
        <p:txBody>
          <a:bodyPr/>
          <a:lstStyle/>
          <a:p>
            <a:r>
              <a:rPr lang="en-US" dirty="0"/>
              <a:t>Common transformations</a:t>
            </a:r>
          </a:p>
        </p:txBody>
      </p:sp>
      <p:sp>
        <p:nvSpPr>
          <p:cNvPr id="11" name="Text Placeholder 10">
            <a:extLst>
              <a:ext uri="{FF2B5EF4-FFF2-40B4-BE49-F238E27FC236}">
                <a16:creationId xmlns:a16="http://schemas.microsoft.com/office/drawing/2014/main" id="{DA38D3DB-2CDE-5025-A935-585DCAD65D63}"/>
              </a:ext>
            </a:extLst>
          </p:cNvPr>
          <p:cNvSpPr>
            <a:spLocks noGrp="1"/>
          </p:cNvSpPr>
          <p:nvPr>
            <p:ph type="body" sz="quarter" idx="17"/>
          </p:nvPr>
        </p:nvSpPr>
        <p:spPr>
          <a:xfrm>
            <a:off x="584199" y="1386766"/>
            <a:ext cx="11011601" cy="338554"/>
          </a:xfrm>
        </p:spPr>
        <p:txBody>
          <a:bodyPr/>
          <a:lstStyle/>
          <a:p>
            <a:r>
              <a:rPr lang="en-US"/>
              <a:t>Transform columns, add new, split, extract, and more</a:t>
            </a:r>
            <a:endParaRPr lang="en-US" dirty="0"/>
          </a:p>
        </p:txBody>
      </p:sp>
      <p:pic>
        <p:nvPicPr>
          <p:cNvPr id="5" name="Content Placeholder 4" descr="Screenshot of the Transform tab of the Power Query Editor ribbon">
            <a:extLst>
              <a:ext uri="{FF2B5EF4-FFF2-40B4-BE49-F238E27FC236}">
                <a16:creationId xmlns:a16="http://schemas.microsoft.com/office/drawing/2014/main" id="{356763A1-2E00-702E-2F90-27BD1181D54A}"/>
              </a:ext>
            </a:extLst>
          </p:cNvPr>
          <p:cNvPicPr>
            <a:picLocks noChangeAspect="1"/>
          </p:cNvPicPr>
          <p:nvPr/>
        </p:nvPicPr>
        <p:blipFill>
          <a:blip r:embed="rId3"/>
          <a:stretch>
            <a:fillRect/>
          </a:stretch>
        </p:blipFill>
        <p:spPr>
          <a:xfrm>
            <a:off x="759294" y="2146961"/>
            <a:ext cx="10661410" cy="1005848"/>
          </a:xfrm>
          <a:prstGeom prst="rect">
            <a:avLst/>
          </a:prstGeom>
          <a:ln w="6350">
            <a:solidFill>
              <a:schemeClr val="tx1"/>
            </a:solidFill>
          </a:ln>
        </p:spPr>
      </p:pic>
      <p:pic>
        <p:nvPicPr>
          <p:cNvPr id="6" name="Picture 5" descr="Screenshot of the Add Column tab in the Power Query Editor ribbon">
            <a:extLst>
              <a:ext uri="{FF2B5EF4-FFF2-40B4-BE49-F238E27FC236}">
                <a16:creationId xmlns:a16="http://schemas.microsoft.com/office/drawing/2014/main" id="{23887D0D-5E9C-FF13-D09B-C0B4461B2E30}"/>
              </a:ext>
            </a:extLst>
          </p:cNvPr>
          <p:cNvPicPr>
            <a:picLocks noChangeAspect="1"/>
          </p:cNvPicPr>
          <p:nvPr/>
        </p:nvPicPr>
        <p:blipFill>
          <a:blip r:embed="rId4"/>
          <a:stretch>
            <a:fillRect/>
          </a:stretch>
        </p:blipFill>
        <p:spPr>
          <a:xfrm>
            <a:off x="957660" y="3879226"/>
            <a:ext cx="10264678" cy="1199338"/>
          </a:xfrm>
          <a:prstGeom prst="rect">
            <a:avLst/>
          </a:prstGeom>
          <a:ln w="6350">
            <a:solidFill>
              <a:schemeClr val="tx1"/>
            </a:solidFill>
          </a:ln>
        </p:spPr>
      </p:pic>
    </p:spTree>
    <p:extLst>
      <p:ext uri="{BB962C8B-B14F-4D97-AF65-F5344CB8AC3E}">
        <p14:creationId xmlns:p14="http://schemas.microsoft.com/office/powerpoint/2010/main" val="10453817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Choose user-friendly values</a:t>
            </a:r>
          </a:p>
        </p:txBody>
      </p:sp>
      <p:pic>
        <p:nvPicPr>
          <p:cNvPr id="9" name="Picture 8" descr="An image showing the context menu option to rename a table to make the name more user-friendly.">
            <a:extLst>
              <a:ext uri="{FF2B5EF4-FFF2-40B4-BE49-F238E27FC236}">
                <a16:creationId xmlns:a16="http://schemas.microsoft.com/office/drawing/2014/main" id="{B8163EA3-C0E3-05C4-1E91-695F20F0A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478" y="1495068"/>
            <a:ext cx="3525232" cy="4571700"/>
          </a:xfrm>
          <a:prstGeom prst="rect">
            <a:avLst/>
          </a:prstGeom>
          <a:ln w="6350">
            <a:solidFill>
              <a:schemeClr val="tx1"/>
            </a:solidFill>
          </a:ln>
        </p:spPr>
      </p:pic>
      <p:pic>
        <p:nvPicPr>
          <p:cNvPr id="10" name="Picture 9" descr="An image showing the Replace Values menu option on the menu bar to replace values in a column in Power Query Editor.">
            <a:extLst>
              <a:ext uri="{FF2B5EF4-FFF2-40B4-BE49-F238E27FC236}">
                <a16:creationId xmlns:a16="http://schemas.microsoft.com/office/drawing/2014/main" id="{E62AE352-2653-58E8-8204-C08EA1215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881" y="1495068"/>
            <a:ext cx="6687743" cy="4571700"/>
          </a:xfrm>
          <a:prstGeom prst="rect">
            <a:avLst/>
          </a:prstGeom>
          <a:ln w="6350">
            <a:solidFill>
              <a:schemeClr val="tx1"/>
            </a:solidFill>
          </a:ln>
        </p:spPr>
      </p:pic>
    </p:spTree>
    <p:extLst>
      <p:ext uri="{BB962C8B-B14F-4D97-AF65-F5344CB8AC3E}">
        <p14:creationId xmlns:p14="http://schemas.microsoft.com/office/powerpoint/2010/main" val="38427001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Shaping table structure</a:t>
            </a:r>
          </a:p>
        </p:txBody>
      </p:sp>
      <p:pic>
        <p:nvPicPr>
          <p:cNvPr id="2" name="Picture 1" descr="An image of Power Query Editor showing the menu option to remove columns from a table.">
            <a:extLst>
              <a:ext uri="{FF2B5EF4-FFF2-40B4-BE49-F238E27FC236}">
                <a16:creationId xmlns:a16="http://schemas.microsoft.com/office/drawing/2014/main" id="{657613AA-3A29-23C6-6968-69FF90319A3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7420" y="1505727"/>
            <a:ext cx="4889804" cy="4291302"/>
          </a:xfrm>
          <a:prstGeom prst="rect">
            <a:avLst/>
          </a:prstGeom>
          <a:noFill/>
          <a:ln>
            <a:solidFill>
              <a:schemeClr val="tx1"/>
            </a:solidFill>
          </a:ln>
        </p:spPr>
      </p:pic>
      <p:pic>
        <p:nvPicPr>
          <p:cNvPr id="5" name="Picture 4" descr="An image of Power Query Editor showing the menu option to remove the top rows of a table.">
            <a:extLst>
              <a:ext uri="{FF2B5EF4-FFF2-40B4-BE49-F238E27FC236}">
                <a16:creationId xmlns:a16="http://schemas.microsoft.com/office/drawing/2014/main" id="{C3CF8F7A-BBEF-699C-F1E4-B52FFA62F498}"/>
              </a:ext>
            </a:extLst>
          </p:cNvPr>
          <p:cNvPicPr>
            <a:picLocks noChangeAspect="1"/>
          </p:cNvPicPr>
          <p:nvPr/>
        </p:nvPicPr>
        <p:blipFill rotWithShape="1">
          <a:blip r:embed="rId4">
            <a:extLst>
              <a:ext uri="{28A0092B-C50C-407E-A947-70E740481C1C}">
                <a14:useLocalDpi xmlns:a14="http://schemas.microsoft.com/office/drawing/2010/main" val="0"/>
              </a:ext>
            </a:extLst>
          </a:blip>
          <a:srcRect b="-5706"/>
          <a:stretch/>
        </p:blipFill>
        <p:spPr>
          <a:xfrm>
            <a:off x="5954605" y="1505727"/>
            <a:ext cx="5451265" cy="4291302"/>
          </a:xfrm>
          <a:prstGeom prst="rect">
            <a:avLst/>
          </a:prstGeom>
          <a:noFill/>
          <a:ln>
            <a:solidFill>
              <a:schemeClr val="tx1"/>
            </a:solidFill>
          </a:ln>
        </p:spPr>
      </p:pic>
    </p:spTree>
    <p:extLst>
      <p:ext uri="{BB962C8B-B14F-4D97-AF65-F5344CB8AC3E}">
        <p14:creationId xmlns:p14="http://schemas.microsoft.com/office/powerpoint/2010/main" val="14373663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963" y="585788"/>
            <a:ext cx="8193087" cy="492443"/>
          </a:xfrm>
        </p:spPr>
        <p:txBody>
          <a:bodyPr/>
          <a:lstStyle/>
          <a:p>
            <a:r>
              <a:rPr lang="en-US" sz="3200" dirty="0"/>
              <a:t>Agenda</a:t>
            </a:r>
          </a:p>
        </p:txBody>
      </p:sp>
      <p:sp>
        <p:nvSpPr>
          <p:cNvPr id="25" name="Text Placeholder 2">
            <a:extLst>
              <a:ext uri="{FF2B5EF4-FFF2-40B4-BE49-F238E27FC236}">
                <a16:creationId xmlns:a16="http://schemas.microsoft.com/office/drawing/2014/main" id="{229DAC17-E126-2195-1379-0F69BE0D0CE4}"/>
              </a:ext>
            </a:extLst>
          </p:cNvPr>
          <p:cNvSpPr txBox="1">
            <a:spLocks/>
          </p:cNvSpPr>
          <p:nvPr/>
        </p:nvSpPr>
        <p:spPr>
          <a:xfrm>
            <a:off x="588262" y="1248724"/>
            <a:ext cx="10491218" cy="4489135"/>
          </a:xfrm>
          <a:prstGeom prst="rect">
            <a:avLst/>
          </a:prstGeom>
        </p:spPr>
        <p:txBody>
          <a:bodyPr lIns="0" tIns="0" rIns="0" bIns="0" anchor="t">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t>Get data in Power BI</a:t>
            </a:r>
          </a:p>
          <a:p>
            <a:pPr lvl="2">
              <a:lnSpc>
                <a:spcPct val="150000"/>
              </a:lnSpc>
            </a:pPr>
            <a:r>
              <a:rPr lang="en-US" sz="2000" dirty="0"/>
              <a:t>Retrieve data from various data sources</a:t>
            </a:r>
          </a:p>
          <a:p>
            <a:pPr lvl="2">
              <a:lnSpc>
                <a:spcPct val="150000"/>
              </a:lnSpc>
            </a:pPr>
            <a:r>
              <a:rPr lang="en-US" sz="2000" dirty="0"/>
              <a:t>Select storage mode</a:t>
            </a:r>
          </a:p>
          <a:p>
            <a:pPr lvl="2">
              <a:lnSpc>
                <a:spcPct val="150000"/>
              </a:lnSpc>
            </a:pPr>
            <a:r>
              <a:rPr lang="en-US" sz="2000" dirty="0"/>
              <a:t>Resolve import errors</a:t>
            </a:r>
          </a:p>
          <a:p>
            <a:pPr marL="27432" indent="0">
              <a:lnSpc>
                <a:spcPct val="150000"/>
              </a:lnSpc>
              <a:buNone/>
            </a:pPr>
            <a:r>
              <a:rPr lang="en-US" sz="2400" b="1" dirty="0"/>
              <a:t>Clean, transform, and load data in Power BI</a:t>
            </a:r>
          </a:p>
          <a:p>
            <a:pPr lvl="2">
              <a:lnSpc>
                <a:spcPct val="150000"/>
              </a:lnSpc>
            </a:pPr>
            <a:r>
              <a:rPr lang="en-US" sz="2000" dirty="0"/>
              <a:t>Resolve inconsistencies and data quality issues</a:t>
            </a:r>
          </a:p>
          <a:p>
            <a:pPr lvl="2">
              <a:lnSpc>
                <a:spcPct val="150000"/>
              </a:lnSpc>
            </a:pPr>
            <a:r>
              <a:rPr lang="en-US" sz="2000" dirty="0"/>
              <a:t>Profile data for better insights</a:t>
            </a:r>
          </a:p>
          <a:p>
            <a:pPr lvl="2">
              <a:lnSpc>
                <a:spcPct val="150000"/>
              </a:lnSpc>
            </a:pPr>
            <a:r>
              <a:rPr lang="en-US" sz="2000" dirty="0"/>
              <a:t>Apply data shape transformations</a:t>
            </a:r>
          </a:p>
          <a:p>
            <a:pPr marL="0" indent="0">
              <a:buNone/>
            </a:pPr>
            <a:endParaRPr lang="en-US" sz="2200" dirty="0"/>
          </a:p>
        </p:txBody>
      </p:sp>
    </p:spTree>
    <p:extLst>
      <p:ext uri="{BB962C8B-B14F-4D97-AF65-F5344CB8AC3E}">
        <p14:creationId xmlns:p14="http://schemas.microsoft.com/office/powerpoint/2010/main" val="6472659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Evaluate and change column data types</a:t>
            </a:r>
          </a:p>
        </p:txBody>
      </p:sp>
      <p:grpSp>
        <p:nvGrpSpPr>
          <p:cNvPr id="6" name="Group 5" descr="Screenshot of query data, with the OrderDate column data type set as Text, not Date as it should be.">
            <a:extLst>
              <a:ext uri="{FF2B5EF4-FFF2-40B4-BE49-F238E27FC236}">
                <a16:creationId xmlns:a16="http://schemas.microsoft.com/office/drawing/2014/main" id="{7DCF9560-BA1C-F0CE-5113-3AC62F685663}"/>
              </a:ext>
            </a:extLst>
          </p:cNvPr>
          <p:cNvGrpSpPr/>
          <p:nvPr/>
        </p:nvGrpSpPr>
        <p:grpSpPr>
          <a:xfrm>
            <a:off x="775680" y="2491164"/>
            <a:ext cx="5217318" cy="2579509"/>
            <a:chOff x="610852" y="1559830"/>
            <a:chExt cx="5217318" cy="2579509"/>
          </a:xfrm>
        </p:grpSpPr>
        <p:pic>
          <p:nvPicPr>
            <p:cNvPr id="8" name="Picture 7">
              <a:extLst>
                <a:ext uri="{FF2B5EF4-FFF2-40B4-BE49-F238E27FC236}">
                  <a16:creationId xmlns:a16="http://schemas.microsoft.com/office/drawing/2014/main" id="{E2E49C6C-8537-46D7-2D10-B04FF458679A}"/>
                </a:ext>
              </a:extLst>
            </p:cNvPr>
            <p:cNvPicPr>
              <a:picLocks noChangeAspect="1"/>
            </p:cNvPicPr>
            <p:nvPr/>
          </p:nvPicPr>
          <p:blipFill rotWithShape="1">
            <a:blip r:embed="rId3"/>
            <a:srcRect b="16020"/>
            <a:stretch/>
          </p:blipFill>
          <p:spPr>
            <a:xfrm>
              <a:off x="610852" y="1559830"/>
              <a:ext cx="5217318" cy="2579509"/>
            </a:xfrm>
            <a:prstGeom prst="rect">
              <a:avLst/>
            </a:prstGeom>
            <a:ln>
              <a:solidFill>
                <a:schemeClr val="tx1"/>
              </a:solidFill>
            </a:ln>
          </p:spPr>
        </p:pic>
        <p:sp>
          <p:nvSpPr>
            <p:cNvPr id="9" name="Rectangle 8">
              <a:extLst>
                <a:ext uri="{FF2B5EF4-FFF2-40B4-BE49-F238E27FC236}">
                  <a16:creationId xmlns:a16="http://schemas.microsoft.com/office/drawing/2014/main" id="{56D8ED78-0B6C-ED41-996E-E80C742C4436}"/>
                </a:ext>
              </a:extLst>
            </p:cNvPr>
            <p:cNvSpPr/>
            <p:nvPr/>
          </p:nvSpPr>
          <p:spPr bwMode="auto">
            <a:xfrm>
              <a:off x="2294965" y="1559830"/>
              <a:ext cx="322729" cy="38551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descr="An image of the &quot;Can't Load the data for this visual&quot; error when trying to import the data into Power BI.">
            <a:extLst>
              <a:ext uri="{FF2B5EF4-FFF2-40B4-BE49-F238E27FC236}">
                <a16:creationId xmlns:a16="http://schemas.microsoft.com/office/drawing/2014/main" id="{4B30040A-BDFE-FA3F-0612-1B79F91EA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220" y="2649027"/>
            <a:ext cx="4735470" cy="2263784"/>
          </a:xfrm>
          <a:prstGeom prst="rect">
            <a:avLst/>
          </a:prstGeom>
          <a:noFill/>
          <a:ln>
            <a:solidFill>
              <a:schemeClr val="tx1"/>
            </a:solidFill>
          </a:ln>
        </p:spPr>
      </p:pic>
    </p:spTree>
    <p:extLst>
      <p:ext uri="{BB962C8B-B14F-4D97-AF65-F5344CB8AC3E}">
        <p14:creationId xmlns:p14="http://schemas.microsoft.com/office/powerpoint/2010/main" val="67442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Combine multiple queries into one</a:t>
            </a:r>
          </a:p>
        </p:txBody>
      </p:sp>
      <p:sp>
        <p:nvSpPr>
          <p:cNvPr id="3" name="Text Placeholder 2">
            <a:extLst>
              <a:ext uri="{FF2B5EF4-FFF2-40B4-BE49-F238E27FC236}">
                <a16:creationId xmlns:a16="http://schemas.microsoft.com/office/drawing/2014/main" id="{210746DB-A7C8-1111-6B24-EE8A94E08F49}"/>
              </a:ext>
            </a:extLst>
          </p:cNvPr>
          <p:cNvSpPr>
            <a:spLocks noGrp="1"/>
          </p:cNvSpPr>
          <p:nvPr>
            <p:ph type="body" sz="quarter" idx="15"/>
          </p:nvPr>
        </p:nvSpPr>
        <p:spPr>
          <a:xfrm>
            <a:off x="586390" y="1591056"/>
            <a:ext cx="5217510" cy="369332"/>
          </a:xfrm>
        </p:spPr>
        <p:txBody>
          <a:bodyPr/>
          <a:lstStyle/>
          <a:p>
            <a:pPr marL="0" indent="0">
              <a:buNone/>
            </a:pPr>
            <a:r>
              <a:rPr lang="en-US" sz="2400" dirty="0">
                <a:latin typeface="+mj-lt"/>
              </a:rPr>
              <a:t>Append</a:t>
            </a:r>
          </a:p>
        </p:txBody>
      </p:sp>
      <p:sp>
        <p:nvSpPr>
          <p:cNvPr id="8" name="Text Placeholder 7">
            <a:extLst>
              <a:ext uri="{FF2B5EF4-FFF2-40B4-BE49-F238E27FC236}">
                <a16:creationId xmlns:a16="http://schemas.microsoft.com/office/drawing/2014/main" id="{B8757EB9-A76B-F42F-FF47-BCC31E20F042}"/>
              </a:ext>
            </a:extLst>
          </p:cNvPr>
          <p:cNvSpPr>
            <a:spLocks noGrp="1"/>
          </p:cNvSpPr>
          <p:nvPr>
            <p:ph type="body" sz="quarter" idx="20"/>
          </p:nvPr>
        </p:nvSpPr>
        <p:spPr>
          <a:xfrm>
            <a:off x="6253664" y="1591056"/>
            <a:ext cx="5187106" cy="369332"/>
          </a:xfrm>
        </p:spPr>
        <p:txBody>
          <a:bodyPr/>
          <a:lstStyle/>
          <a:p>
            <a:pPr marL="0" indent="0">
              <a:buNone/>
            </a:pPr>
            <a:r>
              <a:rPr lang="en-US" sz="2400" dirty="0">
                <a:latin typeface="+mj-lt"/>
              </a:rPr>
              <a:t>Merge</a:t>
            </a:r>
            <a:endParaRPr lang="en-US" dirty="0">
              <a:latin typeface="+mj-lt"/>
            </a:endParaRPr>
          </a:p>
        </p:txBody>
      </p:sp>
      <p:pic>
        <p:nvPicPr>
          <p:cNvPr id="2" name="Picture 1" descr="An image showing the Append dialog box, appending rows from one table to the end of another table.">
            <a:extLst>
              <a:ext uri="{FF2B5EF4-FFF2-40B4-BE49-F238E27FC236}">
                <a16:creationId xmlns:a16="http://schemas.microsoft.com/office/drawing/2014/main" id="{F940E5A0-F407-EF9D-448B-B667911D520A}"/>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586390" y="2055298"/>
            <a:ext cx="5225806" cy="3589027"/>
          </a:xfrm>
          <a:prstGeom prst="rect">
            <a:avLst/>
          </a:prstGeom>
          <a:ln>
            <a:solidFill>
              <a:schemeClr val="tx1"/>
            </a:solidFill>
          </a:ln>
        </p:spPr>
      </p:pic>
      <p:pic>
        <p:nvPicPr>
          <p:cNvPr id="5" name="Picture 2" descr="merge queries window">
            <a:extLst>
              <a:ext uri="{FF2B5EF4-FFF2-40B4-BE49-F238E27FC236}">
                <a16:creationId xmlns:a16="http://schemas.microsoft.com/office/drawing/2014/main" id="{D3430F26-8A91-BCCA-4624-40F0981761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6321200" y="2055298"/>
            <a:ext cx="4833948" cy="4313975"/>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0561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1" y="585216"/>
            <a:ext cx="11011601" cy="492443"/>
          </a:xfrm>
        </p:spPr>
        <p:txBody>
          <a:bodyPr/>
          <a:lstStyle/>
          <a:p>
            <a:r>
              <a:rPr lang="en-US" dirty="0"/>
              <a:t>Unpivot or pivot columns</a:t>
            </a:r>
          </a:p>
        </p:txBody>
      </p:sp>
      <p:sp>
        <p:nvSpPr>
          <p:cNvPr id="14" name="Text Placeholder 13">
            <a:extLst>
              <a:ext uri="{FF2B5EF4-FFF2-40B4-BE49-F238E27FC236}">
                <a16:creationId xmlns:a16="http://schemas.microsoft.com/office/drawing/2014/main" id="{371627B2-A354-1AF0-19E1-C8CA162F82F7}"/>
              </a:ext>
            </a:extLst>
          </p:cNvPr>
          <p:cNvSpPr>
            <a:spLocks noGrp="1"/>
          </p:cNvSpPr>
          <p:nvPr>
            <p:ph type="body" sz="quarter" idx="17"/>
          </p:nvPr>
        </p:nvSpPr>
        <p:spPr>
          <a:xfrm>
            <a:off x="584199" y="1386766"/>
            <a:ext cx="11011601" cy="338554"/>
          </a:xfrm>
        </p:spPr>
        <p:txBody>
          <a:bodyPr/>
          <a:lstStyle/>
          <a:p>
            <a:r>
              <a:rPr lang="en-US" dirty="0"/>
              <a:t>Add or remove table structure to meet your aggregation needs.</a:t>
            </a:r>
          </a:p>
        </p:txBody>
      </p:sp>
      <p:pic>
        <p:nvPicPr>
          <p:cNvPr id="9" name="Picture 8" descr="An image showing the results of a Pivot and Unpivot of data in Power Query Editor.">
            <a:extLst>
              <a:ext uri="{FF2B5EF4-FFF2-40B4-BE49-F238E27FC236}">
                <a16:creationId xmlns:a16="http://schemas.microsoft.com/office/drawing/2014/main" id="{020D5A7A-035D-DE05-AE04-062A32BA6E8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84199" y="2034427"/>
            <a:ext cx="3502797" cy="3246412"/>
          </a:xfrm>
          <a:prstGeom prst="rect">
            <a:avLst/>
          </a:prstGeom>
          <a:noFill/>
          <a:ln>
            <a:solidFill>
              <a:schemeClr val="tx1"/>
            </a:solidFill>
          </a:ln>
        </p:spPr>
      </p:pic>
      <p:pic>
        <p:nvPicPr>
          <p:cNvPr id="10" name="Picture 9" descr="An image showing the results of a Pivot and Unpivot of data in Power Query Editor.">
            <a:extLst>
              <a:ext uri="{FF2B5EF4-FFF2-40B4-BE49-F238E27FC236}">
                <a16:creationId xmlns:a16="http://schemas.microsoft.com/office/drawing/2014/main" id="{7BE51B19-809F-C1BC-A8D2-F01C2486133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526728" y="2034427"/>
            <a:ext cx="6991474" cy="535179"/>
          </a:xfrm>
          <a:prstGeom prst="rect">
            <a:avLst/>
          </a:prstGeom>
          <a:noFill/>
          <a:ln>
            <a:solidFill>
              <a:schemeClr val="tx1"/>
            </a:solidFill>
          </a:ln>
        </p:spPr>
      </p:pic>
    </p:spTree>
    <p:extLst>
      <p:ext uri="{BB962C8B-B14F-4D97-AF65-F5344CB8AC3E}">
        <p14:creationId xmlns:p14="http://schemas.microsoft.com/office/powerpoint/2010/main" val="444172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67FE9E-992F-148A-5AEA-3F2283192DAA}"/>
              </a:ext>
            </a:extLst>
          </p:cNvPr>
          <p:cNvSpPr>
            <a:spLocks noGrp="1"/>
          </p:cNvSpPr>
          <p:nvPr>
            <p:ph type="title"/>
          </p:nvPr>
        </p:nvSpPr>
        <p:spPr>
          <a:xfrm>
            <a:off x="588261" y="585216"/>
            <a:ext cx="4710689" cy="492443"/>
          </a:xfrm>
        </p:spPr>
        <p:txBody>
          <a:bodyPr/>
          <a:lstStyle/>
          <a:p>
            <a:r>
              <a:rPr lang="en-US" dirty="0"/>
              <a:t>Query folding</a:t>
            </a:r>
          </a:p>
        </p:txBody>
      </p:sp>
      <p:sp>
        <p:nvSpPr>
          <p:cNvPr id="7" name="Text Placeholder 6">
            <a:extLst>
              <a:ext uri="{FF2B5EF4-FFF2-40B4-BE49-F238E27FC236}">
                <a16:creationId xmlns:a16="http://schemas.microsoft.com/office/drawing/2014/main" id="{AAD3D893-9687-3A80-3050-5C28D858008B}"/>
              </a:ext>
            </a:extLst>
          </p:cNvPr>
          <p:cNvSpPr>
            <a:spLocks noGrp="1"/>
          </p:cNvSpPr>
          <p:nvPr>
            <p:ph type="body" sz="quarter" idx="16"/>
          </p:nvPr>
        </p:nvSpPr>
        <p:spPr>
          <a:xfrm>
            <a:off x="584200" y="1594155"/>
            <a:ext cx="4145455" cy="1593193"/>
          </a:xfrm>
        </p:spPr>
        <p:txBody>
          <a:bodyPr/>
          <a:lstStyle/>
          <a:p>
            <a:pPr>
              <a:lnSpc>
                <a:spcPct val="150000"/>
              </a:lnSpc>
            </a:pPr>
            <a:r>
              <a:rPr lang="en-US" sz="2400" dirty="0"/>
              <a:t>Pushes data transformations to the source for better performance and efficiency.</a:t>
            </a:r>
          </a:p>
        </p:txBody>
      </p:sp>
      <p:sp>
        <p:nvSpPr>
          <p:cNvPr id="6" name="Text Placeholder 5">
            <a:extLst>
              <a:ext uri="{FF2B5EF4-FFF2-40B4-BE49-F238E27FC236}">
                <a16:creationId xmlns:a16="http://schemas.microsoft.com/office/drawing/2014/main" id="{D6971737-D1D3-5539-F0E9-DC37D225E653}"/>
              </a:ext>
            </a:extLst>
          </p:cNvPr>
          <p:cNvSpPr>
            <a:spLocks noGrp="1"/>
          </p:cNvSpPr>
          <p:nvPr>
            <p:ph type="body" sz="quarter" idx="15"/>
          </p:nvPr>
        </p:nvSpPr>
        <p:spPr>
          <a:xfrm>
            <a:off x="587262" y="3331636"/>
            <a:ext cx="4712685" cy="2066335"/>
          </a:xfrm>
        </p:spPr>
        <p:txBody>
          <a:bodyPr/>
          <a:lstStyle/>
          <a:p>
            <a:pPr marL="0" indent="0">
              <a:lnSpc>
                <a:spcPct val="150000"/>
              </a:lnSpc>
              <a:buNone/>
            </a:pPr>
            <a:r>
              <a:rPr lang="en-US" sz="2400" dirty="0"/>
              <a:t>Supported sources</a:t>
            </a:r>
          </a:p>
          <a:p>
            <a:pPr lvl="1">
              <a:lnSpc>
                <a:spcPct val="150000"/>
              </a:lnSpc>
            </a:pPr>
            <a:r>
              <a:rPr lang="en-US" sz="2000" dirty="0"/>
              <a:t>Relational databases</a:t>
            </a:r>
          </a:p>
          <a:p>
            <a:pPr lvl="1">
              <a:lnSpc>
                <a:spcPct val="150000"/>
              </a:lnSpc>
            </a:pPr>
            <a:r>
              <a:rPr lang="en-US" sz="2000" dirty="0"/>
              <a:t>OData feeds</a:t>
            </a:r>
          </a:p>
          <a:p>
            <a:pPr lvl="1">
              <a:lnSpc>
                <a:spcPct val="150000"/>
              </a:lnSpc>
            </a:pPr>
            <a:r>
              <a:rPr lang="en-US" sz="2000" dirty="0"/>
              <a:t>Active Directory</a:t>
            </a:r>
          </a:p>
        </p:txBody>
      </p:sp>
      <p:grpSp>
        <p:nvGrpSpPr>
          <p:cNvPr id="9" name="Group 8" descr="Screenshot of the Applied Steps pane with the right-click menu expanded to show the View Native Query option, which shows if query folding is supported for that step or not">
            <a:extLst>
              <a:ext uri="{FF2B5EF4-FFF2-40B4-BE49-F238E27FC236}">
                <a16:creationId xmlns:a16="http://schemas.microsoft.com/office/drawing/2014/main" id="{2200DDEC-E828-1A0D-CD28-59E1B6773C80}"/>
              </a:ext>
            </a:extLst>
          </p:cNvPr>
          <p:cNvGrpSpPr/>
          <p:nvPr/>
        </p:nvGrpSpPr>
        <p:grpSpPr>
          <a:xfrm>
            <a:off x="6604000" y="172590"/>
            <a:ext cx="5080000" cy="6512820"/>
            <a:chOff x="7114326" y="1061685"/>
            <a:chExt cx="3693010" cy="4734629"/>
          </a:xfrm>
        </p:grpSpPr>
        <p:pic>
          <p:nvPicPr>
            <p:cNvPr id="10" name="Picture 9" descr="An image showing the Applied Steps window in Power Query, listing the Query Folding option and step as part of data transformation.">
              <a:extLst>
                <a:ext uri="{FF2B5EF4-FFF2-40B4-BE49-F238E27FC236}">
                  <a16:creationId xmlns:a16="http://schemas.microsoft.com/office/drawing/2014/main" id="{126B5613-8B34-F549-139A-5C3F32453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326" y="1061685"/>
              <a:ext cx="3693010" cy="4734629"/>
            </a:xfrm>
            <a:prstGeom prst="rect">
              <a:avLst/>
            </a:prstGeom>
            <a:ln>
              <a:solidFill>
                <a:schemeClr val="tx1"/>
              </a:solidFill>
            </a:ln>
          </p:spPr>
        </p:pic>
        <p:sp>
          <p:nvSpPr>
            <p:cNvPr id="11" name="Rectangle 10">
              <a:extLst>
                <a:ext uri="{FF2B5EF4-FFF2-40B4-BE49-F238E27FC236}">
                  <a16:creationId xmlns:a16="http://schemas.microsoft.com/office/drawing/2014/main" id="{F7785FEC-3DA2-8542-D8BE-4491263C32AC}"/>
                </a:ext>
              </a:extLst>
            </p:cNvPr>
            <p:cNvSpPr/>
            <p:nvPr/>
          </p:nvSpPr>
          <p:spPr bwMode="auto">
            <a:xfrm>
              <a:off x="8544560" y="4826000"/>
              <a:ext cx="2042160" cy="38608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964956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Dynamic reports with parameters</a:t>
            </a:r>
          </a:p>
        </p:txBody>
      </p:sp>
      <p:pic>
        <p:nvPicPr>
          <p:cNvPr id="5" name="Picture 4" descr="A screenshot of the Manage Parameters dialog in Power BI Desktop. A new parameter named SalesPerson is defined with a value of 279.">
            <a:extLst>
              <a:ext uri="{FF2B5EF4-FFF2-40B4-BE49-F238E27FC236}">
                <a16:creationId xmlns:a16="http://schemas.microsoft.com/office/drawing/2014/main" id="{8CEB13D1-7031-D556-5EDA-FB2EDC16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57" y="2027763"/>
            <a:ext cx="5394325" cy="3506311"/>
          </a:xfrm>
          <a:prstGeom prst="rect">
            <a:avLst/>
          </a:prstGeom>
          <a:noFill/>
          <a:ln>
            <a:solidFill>
              <a:schemeClr val="tx1"/>
            </a:solidFill>
          </a:ln>
        </p:spPr>
      </p:pic>
      <p:pic>
        <p:nvPicPr>
          <p:cNvPr id="7" name="Picture 6" descr="A screenshot of the report showing only records for the sales person with the ID of 279.">
            <a:extLst>
              <a:ext uri="{FF2B5EF4-FFF2-40B4-BE49-F238E27FC236}">
                <a16:creationId xmlns:a16="http://schemas.microsoft.com/office/drawing/2014/main" id="{9266C04A-22FD-778E-4309-2104046C1636}"/>
              </a:ext>
            </a:extLst>
          </p:cNvPr>
          <p:cNvPicPr>
            <a:picLocks noChangeAspect="1"/>
          </p:cNvPicPr>
          <p:nvPr/>
        </p:nvPicPr>
        <p:blipFill rotWithShape="1">
          <a:blip r:embed="rId4">
            <a:extLst>
              <a:ext uri="{28A0092B-C50C-407E-A947-70E740481C1C}">
                <a14:useLocalDpi xmlns:a14="http://schemas.microsoft.com/office/drawing/2010/main" val="0"/>
              </a:ext>
            </a:extLst>
          </a:blip>
          <a:stretch/>
        </p:blipFill>
        <p:spPr>
          <a:xfrm>
            <a:off x="6181725" y="2768112"/>
            <a:ext cx="5286245" cy="2007435"/>
          </a:xfrm>
          <a:prstGeom prst="rect">
            <a:avLst/>
          </a:prstGeom>
          <a:ln>
            <a:solidFill>
              <a:schemeClr val="tx1"/>
            </a:solidFill>
          </a:ln>
        </p:spPr>
      </p:pic>
    </p:spTree>
    <p:extLst>
      <p:ext uri="{BB962C8B-B14F-4D97-AF65-F5344CB8AC3E}">
        <p14:creationId xmlns:p14="http://schemas.microsoft.com/office/powerpoint/2010/main" val="40881965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B426-A19A-8BE2-A6F9-EE15C87B66A6}"/>
              </a:ext>
            </a:extLst>
          </p:cNvPr>
          <p:cNvSpPr>
            <a:spLocks noGrp="1"/>
          </p:cNvSpPr>
          <p:nvPr>
            <p:ph type="title"/>
          </p:nvPr>
        </p:nvSpPr>
        <p:spPr/>
        <p:txBody>
          <a:bodyPr/>
          <a:lstStyle/>
          <a:p>
            <a:r>
              <a:rPr lang="en-US" dirty="0"/>
              <a:t>Performance recommendations</a:t>
            </a:r>
          </a:p>
        </p:txBody>
      </p:sp>
      <p:sp>
        <p:nvSpPr>
          <p:cNvPr id="3" name="Text Placeholder 2">
            <a:extLst>
              <a:ext uri="{FF2B5EF4-FFF2-40B4-BE49-F238E27FC236}">
                <a16:creationId xmlns:a16="http://schemas.microsoft.com/office/drawing/2014/main" id="{776A7778-33C6-46D7-EC39-D85617F6CCC5}"/>
              </a:ext>
            </a:extLst>
          </p:cNvPr>
          <p:cNvSpPr>
            <a:spLocks noGrp="1"/>
          </p:cNvSpPr>
          <p:nvPr>
            <p:ph type="body" sz="quarter" idx="17"/>
          </p:nvPr>
        </p:nvSpPr>
        <p:spPr>
          <a:xfrm>
            <a:off x="725214" y="1386766"/>
            <a:ext cx="10870586" cy="3578352"/>
          </a:xfrm>
        </p:spPr>
        <p:txBody>
          <a:bodyPr/>
          <a:lstStyle/>
          <a:p>
            <a:pPr marL="342900" indent="-342900">
              <a:lnSpc>
                <a:spcPct val="200000"/>
              </a:lnSpc>
              <a:buFont typeface="Arial" panose="020B0604020202020204" pitchFamily="34" charset="0"/>
              <a:buChar char="•"/>
            </a:pPr>
            <a:r>
              <a:rPr lang="en-US" sz="2400" dirty="0"/>
              <a:t>Only keep necessary data</a:t>
            </a:r>
          </a:p>
          <a:p>
            <a:pPr marL="342900" indent="-342900">
              <a:lnSpc>
                <a:spcPct val="200000"/>
              </a:lnSpc>
              <a:buFont typeface="Arial" panose="020B0604020202020204" pitchFamily="34" charset="0"/>
              <a:buChar char="•"/>
            </a:pPr>
            <a:r>
              <a:rPr lang="en-US" sz="2400" dirty="0"/>
              <a:t>Check data types</a:t>
            </a:r>
          </a:p>
          <a:p>
            <a:pPr marL="342900" indent="-342900">
              <a:lnSpc>
                <a:spcPct val="200000"/>
              </a:lnSpc>
              <a:buFont typeface="Arial" panose="020B0604020202020204" pitchFamily="34" charset="0"/>
              <a:buChar char="•"/>
            </a:pPr>
            <a:r>
              <a:rPr lang="en-US" sz="2400" dirty="0"/>
              <a:t>Reduce cardinality</a:t>
            </a:r>
          </a:p>
          <a:p>
            <a:pPr marL="342900" indent="-342900">
              <a:lnSpc>
                <a:spcPct val="200000"/>
              </a:lnSpc>
              <a:buFont typeface="Arial" panose="020B0604020202020204" pitchFamily="34" charset="0"/>
              <a:buChar char="•"/>
            </a:pPr>
            <a:r>
              <a:rPr lang="en-US" sz="2400" dirty="0"/>
              <a:t>Disable query load</a:t>
            </a:r>
          </a:p>
          <a:p>
            <a:pPr marL="342900" indent="-342900">
              <a:lnSpc>
                <a:spcPct val="200000"/>
              </a:lnSpc>
              <a:buFont typeface="Arial" panose="020B0604020202020204" pitchFamily="34" charset="0"/>
              <a:buChar char="•"/>
            </a:pPr>
            <a:r>
              <a:rPr lang="en-US" sz="2400" dirty="0"/>
              <a:t>Use parameters</a:t>
            </a:r>
          </a:p>
        </p:txBody>
      </p:sp>
    </p:spTree>
    <p:extLst>
      <p:ext uri="{BB962C8B-B14F-4D97-AF65-F5344CB8AC3E}">
        <p14:creationId xmlns:p14="http://schemas.microsoft.com/office/powerpoint/2010/main" val="38864810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E2F507-475E-4A17-18C8-873EC9C2CBC4}"/>
              </a:ext>
            </a:extLst>
          </p:cNvPr>
          <p:cNvSpPr>
            <a:spLocks noGrp="1"/>
          </p:cNvSpPr>
          <p:nvPr>
            <p:ph type="title"/>
          </p:nvPr>
        </p:nvSpPr>
        <p:spPr>
          <a:xfrm>
            <a:off x="525081" y="2448062"/>
            <a:ext cx="10430257" cy="1015663"/>
          </a:xfrm>
        </p:spPr>
        <p:txBody>
          <a:bodyPr/>
          <a:lstStyle/>
          <a:p>
            <a:r>
              <a:rPr lang="en-US" dirty="0"/>
              <a:t>DEMO </a:t>
            </a:r>
          </a:p>
        </p:txBody>
      </p:sp>
      <p:sp>
        <p:nvSpPr>
          <p:cNvPr id="3" name="Text Placeholder 2">
            <a:extLst>
              <a:ext uri="{FF2B5EF4-FFF2-40B4-BE49-F238E27FC236}">
                <a16:creationId xmlns:a16="http://schemas.microsoft.com/office/drawing/2014/main" id="{C54E809A-0F08-7E87-9ABB-A62C0A554EFA}"/>
              </a:ext>
            </a:extLst>
          </p:cNvPr>
          <p:cNvSpPr>
            <a:spLocks noGrp="1"/>
          </p:cNvSpPr>
          <p:nvPr>
            <p:ph type="body" sz="quarter" idx="15"/>
          </p:nvPr>
        </p:nvSpPr>
        <p:spPr>
          <a:xfrm>
            <a:off x="586390" y="4278313"/>
            <a:ext cx="4712686" cy="738664"/>
          </a:xfrm>
        </p:spPr>
        <p:txBody>
          <a:bodyPr/>
          <a:lstStyle/>
          <a:p>
            <a:pPr marL="0" indent="0">
              <a:buNone/>
            </a:pPr>
            <a:r>
              <a:rPr lang="en-US" sz="2400" dirty="0"/>
              <a:t>Clean, transform, and load data in Power BI</a:t>
            </a:r>
          </a:p>
        </p:txBody>
      </p:sp>
      <p:sp>
        <p:nvSpPr>
          <p:cNvPr id="6" name="Text Placeholder 5">
            <a:extLst>
              <a:ext uri="{FF2B5EF4-FFF2-40B4-BE49-F238E27FC236}">
                <a16:creationId xmlns:a16="http://schemas.microsoft.com/office/drawing/2014/main" id="{84FA25AA-0E88-48DC-2002-79E2DF8EE03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6124338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Lab: Load data in Power BI Desktop</a:t>
            </a:r>
          </a:p>
        </p:txBody>
      </p:sp>
      <p:sp>
        <p:nvSpPr>
          <p:cNvPr id="7" name="Text Placeholder 6">
            <a:extLst>
              <a:ext uri="{FF2B5EF4-FFF2-40B4-BE49-F238E27FC236}">
                <a16:creationId xmlns:a16="http://schemas.microsoft.com/office/drawing/2014/main" id="{FDAEBE44-748D-FD25-3BCC-6794E8F3E77D}"/>
              </a:ext>
            </a:extLst>
          </p:cNvPr>
          <p:cNvSpPr>
            <a:spLocks noGrp="1"/>
          </p:cNvSpPr>
          <p:nvPr>
            <p:ph type="body" sz="quarter" idx="35"/>
          </p:nvPr>
        </p:nvSpPr>
        <p:spPr>
          <a:xfrm>
            <a:off x="4358229" y="2578100"/>
            <a:ext cx="5361973" cy="3425553"/>
          </a:xfrm>
        </p:spPr>
        <p:txBody>
          <a:bodyPr/>
          <a:lstStyle/>
          <a:p>
            <a:pPr marL="0" indent="0">
              <a:lnSpc>
                <a:spcPct val="150000"/>
              </a:lnSpc>
              <a:buNone/>
            </a:pPr>
            <a:r>
              <a:rPr lang="en-US" sz="1800" dirty="0"/>
              <a:t>In this lab, you’ll apply transformations to each of the queries created in the previous lab. You’ll then apply the queries to load each as a table to the data model.</a:t>
            </a:r>
          </a:p>
          <a:p>
            <a:pPr marL="0" indent="0">
              <a:lnSpc>
                <a:spcPct val="150000"/>
              </a:lnSpc>
              <a:buNone/>
            </a:pPr>
            <a:endParaRPr lang="en-US" sz="1800" dirty="0"/>
          </a:p>
          <a:p>
            <a:pPr marL="0" indent="0">
              <a:lnSpc>
                <a:spcPct val="150000"/>
              </a:lnSpc>
              <a:buNone/>
            </a:pPr>
            <a:r>
              <a:rPr lang="en-US" sz="1800" dirty="0"/>
              <a:t>In this lab you learn how to:</a:t>
            </a:r>
          </a:p>
          <a:p>
            <a:pPr>
              <a:lnSpc>
                <a:spcPct val="150000"/>
              </a:lnSpc>
            </a:pPr>
            <a:r>
              <a:rPr lang="en-US" sz="1800" dirty="0"/>
              <a:t>Apply various transformations</a:t>
            </a:r>
          </a:p>
          <a:p>
            <a:pPr>
              <a:lnSpc>
                <a:spcPct val="150000"/>
              </a:lnSpc>
            </a:pPr>
            <a:r>
              <a:rPr lang="en-US" sz="1800" dirty="0"/>
              <a:t>Apply queries to load them to the data model</a:t>
            </a:r>
          </a:p>
          <a:p>
            <a:pPr marL="0" indent="0">
              <a:buNone/>
            </a:pPr>
            <a:endParaRPr lang="en-US" dirty="0"/>
          </a:p>
        </p:txBody>
      </p:sp>
      <p:grpSp>
        <p:nvGrpSpPr>
          <p:cNvPr id="16" name="Group 15">
            <a:extLst>
              <a:ext uri="{FF2B5EF4-FFF2-40B4-BE49-F238E27FC236}">
                <a16:creationId xmlns:a16="http://schemas.microsoft.com/office/drawing/2014/main" id="{8010E5A8-34F3-BC2E-6077-FD3CBC96D28A}"/>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8" name="Oval 17">
              <a:extLst>
                <a:ext uri="{FF2B5EF4-FFF2-40B4-BE49-F238E27FC236}">
                  <a16:creationId xmlns:a16="http://schemas.microsoft.com/office/drawing/2014/main" id="{A4A71540-C5A2-B2A3-BCD7-365C52E0843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9" name="Picture 33">
              <a:extLst>
                <a:ext uri="{FF2B5EF4-FFF2-40B4-BE49-F238E27FC236}">
                  <a16:creationId xmlns:a16="http://schemas.microsoft.com/office/drawing/2014/main" id="{D11EF453-FAE0-B58E-5919-82BACE1DFB0E}"/>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90908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Knowledge check: clean and transform data</a:t>
            </a: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953135" y="1392014"/>
            <a:ext cx="8778782" cy="276999"/>
          </a:xfrm>
        </p:spPr>
        <p:txBody>
          <a:bodyPr anchor="ctr"/>
          <a:lstStyle/>
          <a:p>
            <a:r>
              <a:rPr lang="en-US" sz="1800" dirty="0"/>
              <a:t>What is a risk of having null values in a numeric column?</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115345" y="1778680"/>
            <a:ext cx="8775098" cy="941796"/>
          </a:xfrm>
        </p:spPr>
        <p:txBody>
          <a:bodyPr/>
          <a:lstStyle/>
          <a:p>
            <a:r>
              <a:rPr lang="en-US" sz="1800" dirty="0"/>
              <a:t>That function SUM of data are incorrect.</a:t>
            </a:r>
          </a:p>
          <a:p>
            <a:r>
              <a:rPr lang="en-US" sz="1800" dirty="0"/>
              <a:t>That function MAX of data will be incorrect.</a:t>
            </a:r>
          </a:p>
          <a:p>
            <a:r>
              <a:rPr lang="en-US" sz="1800" dirty="0"/>
              <a:t>That function AVERAGE of data will be incorrect.</a:t>
            </a:r>
          </a:p>
        </p:txBody>
      </p:sp>
      <p:sp>
        <p:nvSpPr>
          <p:cNvPr id="48" name="Text Placeholder 47">
            <a:extLst>
              <a:ext uri="{FF2B5EF4-FFF2-40B4-BE49-F238E27FC236}">
                <a16:creationId xmlns:a16="http://schemas.microsoft.com/office/drawing/2014/main" id="{65456690-3FCA-6CB0-2BF8-0E246247B3FC}"/>
              </a:ext>
            </a:extLst>
          </p:cNvPr>
          <p:cNvSpPr>
            <a:spLocks noGrp="1"/>
          </p:cNvSpPr>
          <p:nvPr>
            <p:ph type="body" sz="quarter" idx="22"/>
          </p:nvPr>
        </p:nvSpPr>
        <p:spPr>
          <a:xfrm>
            <a:off x="953135" y="3652517"/>
            <a:ext cx="9272905" cy="830997"/>
          </a:xfrm>
        </p:spPr>
        <p:txBody>
          <a:bodyPr anchor="ctr"/>
          <a:lstStyle/>
          <a:p>
            <a:r>
              <a:rPr lang="en-US" sz="1800" dirty="0"/>
              <a:t>If you have two queries that have different data but the same column headers, and you want to combine both tables into one query with all the combined rows, which operation should you perform? </a:t>
            </a:r>
          </a:p>
        </p:txBody>
      </p:sp>
      <p:sp>
        <p:nvSpPr>
          <p:cNvPr id="49" name="Text Placeholder 48">
            <a:extLst>
              <a:ext uri="{FF2B5EF4-FFF2-40B4-BE49-F238E27FC236}">
                <a16:creationId xmlns:a16="http://schemas.microsoft.com/office/drawing/2014/main" id="{A28FE2C3-AD85-D5CF-2BC2-01C5A98D45F1}"/>
              </a:ext>
            </a:extLst>
          </p:cNvPr>
          <p:cNvSpPr>
            <a:spLocks noGrp="1"/>
          </p:cNvSpPr>
          <p:nvPr>
            <p:ph type="body" sz="quarter" idx="23"/>
          </p:nvPr>
        </p:nvSpPr>
        <p:spPr>
          <a:xfrm>
            <a:off x="1115345" y="4703980"/>
            <a:ext cx="8775098" cy="941796"/>
          </a:xfrm>
        </p:spPr>
        <p:txBody>
          <a:bodyPr/>
          <a:lstStyle/>
          <a:p>
            <a:r>
              <a:rPr lang="en-US" sz="1800" dirty="0"/>
              <a:t>Append</a:t>
            </a:r>
          </a:p>
          <a:p>
            <a:r>
              <a:rPr lang="en-US" sz="1800" dirty="0"/>
              <a:t>Merge</a:t>
            </a:r>
          </a:p>
          <a:p>
            <a:r>
              <a:rPr lang="en-US" sz="1800" dirty="0"/>
              <a:t>Combine</a:t>
            </a:r>
          </a:p>
        </p:txBody>
      </p:sp>
      <p:sp>
        <p:nvSpPr>
          <p:cNvPr id="2" name="Graphic 26">
            <a:extLst>
              <a:ext uri="{FF2B5EF4-FFF2-40B4-BE49-F238E27FC236}">
                <a16:creationId xmlns:a16="http://schemas.microsoft.com/office/drawing/2014/main" id="{FE93D48E-5324-3858-03B7-902159510FE0}"/>
              </a:ext>
              <a:ext uri="{C183D7F6-B498-43B3-948B-1728B52AA6E4}">
                <adec:decorative xmlns:adec="http://schemas.microsoft.com/office/drawing/2017/decorative" val="1"/>
              </a:ext>
            </a:extLst>
          </p:cNvPr>
          <p:cNvSpPr/>
          <p:nvPr/>
        </p:nvSpPr>
        <p:spPr>
          <a:xfrm>
            <a:off x="1160957" y="248588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 name="Graphic 26">
            <a:extLst>
              <a:ext uri="{FF2B5EF4-FFF2-40B4-BE49-F238E27FC236}">
                <a16:creationId xmlns:a16="http://schemas.microsoft.com/office/drawing/2014/main" id="{4931B89C-1878-40F7-B7EC-91B1B4F8756B}"/>
              </a:ext>
              <a:ext uri="{C183D7F6-B498-43B3-948B-1728B52AA6E4}">
                <adec:decorative xmlns:adec="http://schemas.microsoft.com/office/drawing/2017/decorative" val="1"/>
              </a:ext>
            </a:extLst>
          </p:cNvPr>
          <p:cNvSpPr/>
          <p:nvPr/>
        </p:nvSpPr>
        <p:spPr>
          <a:xfrm>
            <a:off x="1127313" y="479503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65944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a:xfrm>
            <a:off x="588262" y="585216"/>
            <a:ext cx="11011600" cy="492443"/>
          </a:xfrm>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Connecting to various data sources.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Determining the right storage mode.</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Profiling data for accuracy and insights.</a:t>
            </a:r>
          </a:p>
          <a:p>
            <a:pPr defTabSz="932742">
              <a:spcBef>
                <a:spcPts val="1200"/>
              </a:spcBef>
              <a:buSzPct val="90000"/>
              <a:defRPr/>
            </a:pPr>
            <a:r>
              <a:rPr lang="en-US" sz="1800" dirty="0">
                <a:solidFill>
                  <a:schemeClr val="tx1"/>
                </a:solidFill>
                <a:cs typeface="Segoe UI" panose="020B0502040204020203" pitchFamily="34" charset="0"/>
              </a:rPr>
              <a:t>Cleaning, transforming, and loading data.</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Using Query Folding for appropriate sources.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Recommendations for more performant reports.</a:t>
            </a:r>
          </a:p>
        </p:txBody>
      </p:sp>
    </p:spTree>
    <p:extLst>
      <p:ext uri="{BB962C8B-B14F-4D97-AF65-F5344CB8AC3E}">
        <p14:creationId xmlns:p14="http://schemas.microsoft.com/office/powerpoint/2010/main" val="20201808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A2DD4-116C-4848-1A26-98C1776CAB8D}"/>
              </a:ext>
            </a:extLst>
          </p:cNvPr>
          <p:cNvSpPr>
            <a:spLocks noGrp="1"/>
          </p:cNvSpPr>
          <p:nvPr>
            <p:ph type="title"/>
          </p:nvPr>
        </p:nvSpPr>
        <p:spPr>
          <a:xfrm>
            <a:off x="569911" y="3384610"/>
            <a:ext cx="6345239" cy="615553"/>
          </a:xfrm>
        </p:spPr>
        <p:txBody>
          <a:bodyPr/>
          <a:lstStyle/>
          <a:p>
            <a:r>
              <a:rPr lang="en-US" dirty="0"/>
              <a:t>Get data in Power BI</a:t>
            </a:r>
          </a:p>
        </p:txBody>
      </p:sp>
    </p:spTree>
    <p:extLst>
      <p:ext uri="{BB962C8B-B14F-4D97-AF65-F5344CB8AC3E}">
        <p14:creationId xmlns:p14="http://schemas.microsoft.com/office/powerpoint/2010/main" val="123080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80A719-0607-1C00-B7D4-E0DC0B5E505D}"/>
              </a:ext>
            </a:extLst>
          </p:cNvPr>
          <p:cNvSpPr>
            <a:spLocks noGrp="1"/>
          </p:cNvSpPr>
          <p:nvPr>
            <p:ph type="body" sz="quarter" idx="12"/>
          </p:nvPr>
        </p:nvSpPr>
        <p:spPr/>
        <p:txBody>
          <a:bodyPr lIns="0" tIns="0" rIns="0" bIns="0" anchor="t">
            <a:noAutofit/>
          </a:bodyPr>
          <a:lstStyle/>
          <a:p>
            <a:pPr>
              <a:spcBef>
                <a:spcPts val="1200"/>
              </a:spcBef>
              <a:spcAft>
                <a:spcPts val="600"/>
              </a:spcAft>
            </a:pPr>
            <a:r>
              <a:rPr lang="en-US" sz="3200" dirty="0">
                <a:solidFill>
                  <a:srgbClr val="0078D4"/>
                </a:solidFill>
              </a:rPr>
              <a:t>Thanks</a:t>
            </a:r>
          </a:p>
        </p:txBody>
      </p:sp>
      <p:sp>
        <p:nvSpPr>
          <p:cNvPr id="5" name="Freeform: Shape 4">
            <a:extLst>
              <a:ext uri="{FF2B5EF4-FFF2-40B4-BE49-F238E27FC236}">
                <a16:creationId xmlns:a16="http://schemas.microsoft.com/office/drawing/2014/main" id="{9EFAA80B-6C7F-B446-F70A-32B9D5374ABB}"/>
              </a:ext>
              <a:ext uri="{C183D7F6-B498-43B3-948B-1728B52AA6E4}">
                <adec:decorative xmlns:adec="http://schemas.microsoft.com/office/drawing/2017/decorative" val="1"/>
              </a:ext>
            </a:extLst>
          </p:cNvPr>
          <p:cNvSpPr/>
          <p:nvPr/>
        </p:nvSpPr>
        <p:spPr>
          <a:xfrm rot="10800000">
            <a:off x="4485639" y="3255816"/>
            <a:ext cx="7706359" cy="113330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1FBC1E6C-43A4-9018-2917-669A905348AA}"/>
              </a:ext>
            </a:extLst>
          </p:cNvPr>
          <p:cNvSpPr>
            <a:spLocks noGrp="1"/>
          </p:cNvSpPr>
          <p:nvPr>
            <p:ph type="body" sz="quarter" idx="13"/>
          </p:nvPr>
        </p:nvSpPr>
        <p:spPr>
          <a:xfrm>
            <a:off x="4627529" y="3429000"/>
            <a:ext cx="7114222" cy="754053"/>
          </a:xfrm>
        </p:spPr>
        <p:txBody>
          <a:bodyPr/>
          <a:lstStyle/>
          <a:p>
            <a:pPr lvl="1" defTabSz="914367">
              <a:spcBef>
                <a:spcPts val="0"/>
              </a:spcBef>
              <a:spcAft>
                <a:spcPts val="600"/>
              </a:spcAft>
              <a:buSzTx/>
              <a:defRPr/>
            </a:pPr>
            <a:r>
              <a:rPr kumimoji="0" lang="nn-NO" sz="2200" b="1" i="0" u="none" strike="noStrike" kern="1200" cap="none" spc="0" normalizeH="0" baseline="0" noProof="0" dirty="0">
                <a:ln>
                  <a:noFill/>
                </a:ln>
                <a:solidFill>
                  <a:schemeClr val="bg1"/>
                </a:solidFill>
                <a:effectLst/>
                <a:uLnTx/>
                <a:uFillTx/>
                <a:ea typeface="+mn-ea"/>
                <a:cs typeface="+mn-cs"/>
                <a:hlinkClick r:id="rId3">
                  <a:extLst>
                    <a:ext uri="{A12FA001-AC4F-418D-AE19-62706E023703}">
                      <ahyp:hlinkClr xmlns:ahyp="http://schemas.microsoft.com/office/drawing/2018/hyperlinkcolor" val="tx"/>
                    </a:ext>
                  </a:extLst>
                </a:hlinkClick>
              </a:rPr>
              <a:t>Prepare data for analysis</a:t>
            </a:r>
            <a:endParaRPr kumimoji="0" lang="en-US" sz="2200" b="1" i="0" u="none" strike="noStrike" kern="1200" cap="none" spc="0" normalizeH="0" baseline="0" noProof="0" dirty="0">
              <a:ln>
                <a:noFill/>
              </a:ln>
              <a:solidFill>
                <a:schemeClr val="bg1"/>
              </a:solidFill>
              <a:effectLst/>
              <a:uLnTx/>
              <a:uFillTx/>
              <a:ea typeface="+mn-ea"/>
              <a:cs typeface="+mn-cs"/>
            </a:endParaRPr>
          </a:p>
          <a:p>
            <a:pPr lvl="1" defTabSz="914367">
              <a:spcBef>
                <a:spcPts val="0"/>
              </a:spcBef>
              <a:spcAft>
                <a:spcPts val="600"/>
              </a:spcAft>
              <a:buSzTx/>
              <a:defRPr/>
            </a:pPr>
            <a:r>
              <a:rPr kumimoji="0" lang="en-US" sz="2200" b="1" i="0" u="none" strike="noStrike" kern="1200" cap="none" spc="0" normalizeH="0" baseline="0" noProof="0" dirty="0">
                <a:ln>
                  <a:noFill/>
                </a:ln>
                <a:solidFill>
                  <a:schemeClr val="bg1"/>
                </a:solidFill>
                <a:effectLst/>
                <a:uLnTx/>
                <a:uFillTx/>
                <a:ea typeface="+mn-ea"/>
                <a:cs typeface="+mn-cs"/>
                <a:hlinkClick r:id="rId4">
                  <a:extLst>
                    <a:ext uri="{A12FA001-AC4F-418D-AE19-62706E023703}">
                      <ahyp:hlinkClr xmlns:ahyp="http://schemas.microsoft.com/office/drawing/2018/hyperlinkcolor" val="tx"/>
                    </a:ext>
                  </a:extLst>
                </a:hlinkClick>
              </a:rPr>
              <a:t>Clean, transform, and load data in Power BI</a:t>
            </a:r>
            <a:endParaRPr kumimoji="0" lang="en-US" sz="2200" b="1" i="0" u="none" strike="noStrike" kern="1200" cap="none" spc="0" normalizeH="0" baseline="0" noProof="0" dirty="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31F48520-D194-3CCB-5A45-36C551D739DE}"/>
              </a:ext>
            </a:extLst>
          </p:cNvPr>
          <p:cNvSpPr txBox="1"/>
          <p:nvPr/>
        </p:nvSpPr>
        <p:spPr>
          <a:xfrm>
            <a:off x="4485639" y="2636767"/>
            <a:ext cx="4991407" cy="461665"/>
          </a:xfrm>
          <a:prstGeom prst="rect">
            <a:avLst/>
          </a:prstGeom>
          <a:noFill/>
        </p:spPr>
        <p:txBody>
          <a:bodyPr wrap="square">
            <a:spAutoFit/>
          </a:bodyPr>
          <a:lstStyle/>
          <a:p>
            <a:r>
              <a:rPr lang="en-US" sz="2400" b="1" dirty="0"/>
              <a:t>Resources</a:t>
            </a:r>
            <a:r>
              <a:rPr lang="en-US" sz="2400" b="1" dirty="0">
                <a:hlinkClick r:id="rId5">
                  <a:extLst>
                    <a:ext uri="{A12FA001-AC4F-418D-AE19-62706E023703}">
                      <ahyp:hlinkClr xmlns:ahyp="http://schemas.microsoft.com/office/drawing/2018/hyperlinkcolor" val="tx"/>
                    </a:ext>
                  </a:extLst>
                </a:hlinkClick>
              </a:rPr>
              <a:t> </a:t>
            </a:r>
          </a:p>
        </p:txBody>
      </p:sp>
      <p:sp>
        <p:nvSpPr>
          <p:cNvPr id="9" name="Title 8">
            <a:extLst>
              <a:ext uri="{FF2B5EF4-FFF2-40B4-BE49-F238E27FC236}">
                <a16:creationId xmlns:a16="http://schemas.microsoft.com/office/drawing/2014/main" id="{B6107CE6-28ED-1F21-0E56-4A23E69B909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73123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Combine all data into a single dataset</a:t>
            </a:r>
          </a:p>
        </p:txBody>
      </p:sp>
      <p:pic>
        <p:nvPicPr>
          <p:cNvPr id="2" name="Picture 1" descr="Several different data sources (SQL Server, Excel, Cosmos DB, SSAS, and SharePoint) all pointing to Power BI through a Power Query connection. ">
            <a:extLst>
              <a:ext uri="{FF2B5EF4-FFF2-40B4-BE49-F238E27FC236}">
                <a16:creationId xmlns:a16="http://schemas.microsoft.com/office/drawing/2014/main" id="{987A4A3B-05B0-1940-FC3B-CE2AAA938F5C}"/>
              </a:ext>
            </a:extLst>
          </p:cNvPr>
          <p:cNvPicPr>
            <a:picLocks noChangeAspect="1"/>
          </p:cNvPicPr>
          <p:nvPr/>
        </p:nvPicPr>
        <p:blipFill>
          <a:blip r:embed="rId3"/>
          <a:stretch>
            <a:fillRect/>
          </a:stretch>
        </p:blipFill>
        <p:spPr>
          <a:xfrm>
            <a:off x="3377984" y="1401642"/>
            <a:ext cx="5434029" cy="4871142"/>
          </a:xfrm>
          <a:prstGeom prst="rect">
            <a:avLst/>
          </a:prstGeom>
        </p:spPr>
      </p:pic>
    </p:spTree>
    <p:extLst>
      <p:ext uri="{BB962C8B-B14F-4D97-AF65-F5344CB8AC3E}">
        <p14:creationId xmlns:p14="http://schemas.microsoft.com/office/powerpoint/2010/main" val="1443608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Get data from a wide variety of sources</a:t>
            </a:r>
          </a:p>
        </p:txBody>
      </p:sp>
      <p:pic>
        <p:nvPicPr>
          <p:cNvPr id="5" name="Picture Placeholder 4" descr="Screenshot of Get Data dialog box with File connectors selected.">
            <a:extLst>
              <a:ext uri="{FF2B5EF4-FFF2-40B4-BE49-F238E27FC236}">
                <a16:creationId xmlns:a16="http://schemas.microsoft.com/office/drawing/2014/main" id="{270AD8E1-314C-CD48-08CD-2B59EC1DB075}"/>
              </a:ext>
              <a:ext uri="{C183D7F6-B498-43B3-948B-1728B52AA6E4}">
                <adec:decorative xmlns:adec="http://schemas.microsoft.com/office/drawing/2017/decorative" val="0"/>
              </a:ext>
            </a:extLst>
          </p:cNvPr>
          <p:cNvPicPr>
            <a:picLocks noChangeAspect="1"/>
          </p:cNvPicPr>
          <p:nvPr/>
        </p:nvPicPr>
        <p:blipFill rotWithShape="1">
          <a:blip r:embed="rId3"/>
          <a:stretch/>
        </p:blipFill>
        <p:spPr>
          <a:xfrm>
            <a:off x="806547" y="1503918"/>
            <a:ext cx="4160686" cy="4038600"/>
          </a:xfrm>
          <a:prstGeom prst="rect">
            <a:avLst/>
          </a:prstGeom>
          <a:ln w="6350">
            <a:solidFill>
              <a:schemeClr val="tx1"/>
            </a:solidFill>
          </a:ln>
        </p:spPr>
      </p:pic>
      <p:pic>
        <p:nvPicPr>
          <p:cNvPr id="6" name="Picture 5" descr="Power Platform data source connectors in Power BI">
            <a:extLst>
              <a:ext uri="{FF2B5EF4-FFF2-40B4-BE49-F238E27FC236}">
                <a16:creationId xmlns:a16="http://schemas.microsoft.com/office/drawing/2014/main" id="{F8AC8AC9-445A-835C-5377-54CBB3C83CB5}"/>
              </a:ext>
            </a:extLst>
          </p:cNvPr>
          <p:cNvPicPr>
            <a:picLocks noChangeAspect="1"/>
          </p:cNvPicPr>
          <p:nvPr/>
        </p:nvPicPr>
        <p:blipFill rotWithShape="1">
          <a:blip r:embed="rId4"/>
          <a:srcRect t="21407" r="8590" b="2"/>
          <a:stretch/>
        </p:blipFill>
        <p:spPr>
          <a:xfrm>
            <a:off x="6911553" y="2640910"/>
            <a:ext cx="3619858" cy="2124910"/>
          </a:xfrm>
          <a:prstGeom prst="rect">
            <a:avLst/>
          </a:prstGeom>
          <a:noFill/>
          <a:ln w="6350">
            <a:solidFill>
              <a:schemeClr val="tx1"/>
            </a:solidFill>
          </a:ln>
        </p:spPr>
      </p:pic>
      <p:pic>
        <p:nvPicPr>
          <p:cNvPr id="7" name="Picture 6" descr="Screenshot of partial online services">
            <a:extLst>
              <a:ext uri="{FF2B5EF4-FFF2-40B4-BE49-F238E27FC236}">
                <a16:creationId xmlns:a16="http://schemas.microsoft.com/office/drawing/2014/main" id="{EA34DE88-51F2-6324-FA68-0C72FC66C0B0}"/>
              </a:ext>
            </a:extLst>
          </p:cNvPr>
          <p:cNvPicPr>
            <a:picLocks noChangeAspect="1"/>
          </p:cNvPicPr>
          <p:nvPr/>
        </p:nvPicPr>
        <p:blipFill rotWithShape="1">
          <a:blip r:embed="rId5"/>
          <a:srcRect t="7820"/>
          <a:stretch/>
        </p:blipFill>
        <p:spPr>
          <a:xfrm>
            <a:off x="7401900" y="1583031"/>
            <a:ext cx="2639164" cy="4240668"/>
          </a:xfrm>
          <a:prstGeom prst="rect">
            <a:avLst/>
          </a:prstGeom>
          <a:ln w="6350">
            <a:solidFill>
              <a:schemeClr val="tx1"/>
            </a:solidFill>
          </a:ln>
        </p:spPr>
      </p:pic>
      <p:pic>
        <p:nvPicPr>
          <p:cNvPr id="8" name="Picture 7" descr="Screenshot of partial list of Azure connectors">
            <a:extLst>
              <a:ext uri="{FF2B5EF4-FFF2-40B4-BE49-F238E27FC236}">
                <a16:creationId xmlns:a16="http://schemas.microsoft.com/office/drawing/2014/main" id="{9934829E-D3D5-D291-1DAD-47FBFA6228E5}"/>
              </a:ext>
            </a:extLst>
          </p:cNvPr>
          <p:cNvPicPr>
            <a:picLocks noChangeAspect="1"/>
          </p:cNvPicPr>
          <p:nvPr/>
        </p:nvPicPr>
        <p:blipFill rotWithShape="1">
          <a:blip r:embed="rId6"/>
          <a:stretch/>
        </p:blipFill>
        <p:spPr>
          <a:xfrm>
            <a:off x="7028964" y="1503918"/>
            <a:ext cx="3521423" cy="4398894"/>
          </a:xfrm>
          <a:prstGeom prst="rect">
            <a:avLst/>
          </a:prstGeom>
          <a:ln w="6350">
            <a:solidFill>
              <a:schemeClr val="tx1"/>
            </a:solidFill>
          </a:ln>
        </p:spPr>
      </p:pic>
      <p:pic>
        <p:nvPicPr>
          <p:cNvPr id="9" name="Picture 8" descr="Screenshot of a partial list of database connectors">
            <a:extLst>
              <a:ext uri="{FF2B5EF4-FFF2-40B4-BE49-F238E27FC236}">
                <a16:creationId xmlns:a16="http://schemas.microsoft.com/office/drawing/2014/main" id="{1E4D92F2-9DFA-7A30-7FC1-B216C83B8AB4}"/>
              </a:ext>
            </a:extLst>
          </p:cNvPr>
          <p:cNvPicPr>
            <a:picLocks noChangeAspect="1"/>
          </p:cNvPicPr>
          <p:nvPr/>
        </p:nvPicPr>
        <p:blipFill rotWithShape="1">
          <a:blip r:embed="rId7"/>
          <a:srcRect l="2483" t="7452"/>
          <a:stretch/>
        </p:blipFill>
        <p:spPr>
          <a:xfrm>
            <a:off x="7509013" y="1541604"/>
            <a:ext cx="2918998" cy="4323522"/>
          </a:xfrm>
          <a:prstGeom prst="rect">
            <a:avLst/>
          </a:prstGeom>
          <a:ln w="6350">
            <a:solidFill>
              <a:schemeClr val="tx1"/>
            </a:solidFill>
          </a:ln>
        </p:spPr>
      </p:pic>
    </p:spTree>
    <p:extLst>
      <p:ext uri="{BB962C8B-B14F-4D97-AF65-F5344CB8AC3E}">
        <p14:creationId xmlns:p14="http://schemas.microsoft.com/office/powerpoint/2010/main" val="2316019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B35840-39D7-A2F2-7D3C-61E4332230A5}"/>
              </a:ext>
            </a:extLst>
          </p:cNvPr>
          <p:cNvSpPr>
            <a:spLocks noGrp="1"/>
          </p:cNvSpPr>
          <p:nvPr>
            <p:ph type="title"/>
          </p:nvPr>
        </p:nvSpPr>
        <p:spPr>
          <a:xfrm>
            <a:off x="588262" y="585216"/>
            <a:ext cx="11044938" cy="492443"/>
          </a:xfrm>
        </p:spPr>
        <p:txBody>
          <a:bodyPr/>
          <a:lstStyle/>
          <a:p>
            <a:r>
              <a:rPr lang="en-US" dirty="0"/>
              <a:t>Select a storage mode</a:t>
            </a:r>
          </a:p>
        </p:txBody>
      </p:sp>
      <p:sp>
        <p:nvSpPr>
          <p:cNvPr id="7" name="Text Placeholder 6">
            <a:extLst>
              <a:ext uri="{FF2B5EF4-FFF2-40B4-BE49-F238E27FC236}">
                <a16:creationId xmlns:a16="http://schemas.microsoft.com/office/drawing/2014/main" id="{6D6B6880-8AED-D730-6753-16DB21C985EA}"/>
              </a:ext>
            </a:extLst>
          </p:cNvPr>
          <p:cNvSpPr>
            <a:spLocks noGrp="1"/>
          </p:cNvSpPr>
          <p:nvPr>
            <p:ph type="body" sz="quarter" idx="16"/>
          </p:nvPr>
        </p:nvSpPr>
        <p:spPr>
          <a:xfrm>
            <a:off x="584200" y="1594154"/>
            <a:ext cx="4361180" cy="2589555"/>
          </a:xfrm>
        </p:spPr>
        <p:txBody>
          <a:bodyPr/>
          <a:lstStyle/>
          <a:p>
            <a:pPr>
              <a:lnSpc>
                <a:spcPct val="150000"/>
              </a:lnSpc>
            </a:pPr>
            <a:r>
              <a:rPr lang="en-US" sz="2400" dirty="0">
                <a:latin typeface="+mn-lt"/>
              </a:rPr>
              <a:t>Storage mode affects</a:t>
            </a:r>
          </a:p>
          <a:p>
            <a:pPr lvl="1">
              <a:lnSpc>
                <a:spcPct val="150000"/>
              </a:lnSpc>
            </a:pPr>
            <a:r>
              <a:rPr lang="en-US" sz="2000" dirty="0"/>
              <a:t>Available transformations</a:t>
            </a:r>
          </a:p>
          <a:p>
            <a:pPr lvl="1">
              <a:lnSpc>
                <a:spcPct val="150000"/>
              </a:lnSpc>
            </a:pPr>
            <a:r>
              <a:rPr lang="en-US" sz="2000" dirty="0"/>
              <a:t>Report performance</a:t>
            </a:r>
          </a:p>
          <a:p>
            <a:pPr marL="155448" lvl="1" indent="0">
              <a:lnSpc>
                <a:spcPct val="150000"/>
              </a:lnSpc>
              <a:buNone/>
            </a:pPr>
            <a:endParaRPr lang="en-US" sz="2000" dirty="0"/>
          </a:p>
          <a:p>
            <a:pPr marL="155448" lvl="1" indent="0">
              <a:lnSpc>
                <a:spcPct val="150000"/>
              </a:lnSpc>
              <a:buNone/>
            </a:pPr>
            <a:r>
              <a:rPr lang="en-US" sz="2000" i="1" dirty="0"/>
              <a:t>*Not all sources support all modes</a:t>
            </a:r>
          </a:p>
        </p:txBody>
      </p:sp>
      <p:pic>
        <p:nvPicPr>
          <p:cNvPr id="6" name="Picture Placeholder 5" descr="Screenshot of storage mode dropdown with optons: import, DirectQuery, and Dual. ">
            <a:extLst>
              <a:ext uri="{FF2B5EF4-FFF2-40B4-BE49-F238E27FC236}">
                <a16:creationId xmlns:a16="http://schemas.microsoft.com/office/drawing/2014/main" id="{1582E85A-50AD-6D5D-7069-68FE1D830B83}"/>
              </a:ext>
            </a:extLst>
          </p:cNvPr>
          <p:cNvPicPr>
            <a:picLocks noGrp="1" noChangeAspect="1"/>
          </p:cNvPicPr>
          <p:nvPr>
            <p:ph type="pic" sz="quarter" idx="20"/>
          </p:nvPr>
        </p:nvPicPr>
        <p:blipFill rotWithShape="1">
          <a:blip r:embed="rId3"/>
          <a:srcRect l="557" r="557"/>
          <a:stretch/>
        </p:blipFill>
        <p:spPr>
          <a:xfrm>
            <a:off x="5958840" y="1581150"/>
            <a:ext cx="4846320" cy="2849400"/>
          </a:xfrm>
          <a:solidFill>
            <a:schemeClr val="bg1"/>
          </a:solidFill>
          <a:ln w="6350">
            <a:solidFill>
              <a:schemeClr val="tx1"/>
            </a:solidFill>
            <a:headEnd type="none" w="med" len="med"/>
            <a:tailEnd type="none" w="med" len="med"/>
          </a:ln>
          <a:effectLst/>
        </p:spPr>
      </p:pic>
    </p:spTree>
    <p:extLst>
      <p:ext uri="{BB962C8B-B14F-4D97-AF65-F5344CB8AC3E}">
        <p14:creationId xmlns:p14="http://schemas.microsoft.com/office/powerpoint/2010/main" val="21262481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Introduction to DirectQuery </a:t>
            </a:r>
          </a:p>
        </p:txBody>
      </p:sp>
      <p:pic>
        <p:nvPicPr>
          <p:cNvPr id="2" name="Picture 1" descr="DirectQuery highlighted in the SQL Server database connection from the Power BI Desktop home ribbon &gt; Get Data">
            <a:extLst>
              <a:ext uri="{FF2B5EF4-FFF2-40B4-BE49-F238E27FC236}">
                <a16:creationId xmlns:a16="http://schemas.microsoft.com/office/drawing/2014/main" id="{A423D72C-9AA3-E651-689D-ECC63384BCD9}"/>
              </a:ext>
            </a:extLst>
          </p:cNvPr>
          <p:cNvPicPr>
            <a:picLocks noChangeAspect="1"/>
          </p:cNvPicPr>
          <p:nvPr/>
        </p:nvPicPr>
        <p:blipFill rotWithShape="1">
          <a:blip r:embed="rId3"/>
          <a:srcRect t="-80" b="-80"/>
          <a:stretch/>
        </p:blipFill>
        <p:spPr>
          <a:xfrm>
            <a:off x="1337261" y="1464812"/>
            <a:ext cx="9515476" cy="4273042"/>
          </a:xfrm>
          <a:prstGeom prst="rect">
            <a:avLst/>
          </a:prstGeom>
          <a:ln w="6350">
            <a:solidFill>
              <a:schemeClr val="tx1"/>
            </a:solidFill>
          </a:ln>
        </p:spPr>
      </p:pic>
    </p:spTree>
    <p:extLst>
      <p:ext uri="{BB962C8B-B14F-4D97-AF65-F5344CB8AC3E}">
        <p14:creationId xmlns:p14="http://schemas.microsoft.com/office/powerpoint/2010/main" val="695714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567123-F316-3FA8-41B6-9E1A38E5C983}"/>
              </a:ext>
            </a:extLst>
          </p:cNvPr>
          <p:cNvSpPr>
            <a:spLocks noGrp="1"/>
          </p:cNvSpPr>
          <p:nvPr>
            <p:ph type="title"/>
          </p:nvPr>
        </p:nvSpPr>
        <p:spPr>
          <a:xfrm>
            <a:off x="588262" y="585216"/>
            <a:ext cx="11011600" cy="492443"/>
          </a:xfrm>
        </p:spPr>
        <p:txBody>
          <a:bodyPr/>
          <a:lstStyle/>
          <a:p>
            <a:r>
              <a:rPr lang="en-US" dirty="0"/>
              <a:t>Implications of using DirectQuery</a:t>
            </a:r>
          </a:p>
        </p:txBody>
      </p:sp>
      <p:sp>
        <p:nvSpPr>
          <p:cNvPr id="3" name="Text Placeholder 2">
            <a:extLst>
              <a:ext uri="{FF2B5EF4-FFF2-40B4-BE49-F238E27FC236}">
                <a16:creationId xmlns:a16="http://schemas.microsoft.com/office/drawing/2014/main" id="{F12DA08C-A05C-7916-BA4F-DA160DFD1819}"/>
              </a:ext>
            </a:extLst>
          </p:cNvPr>
          <p:cNvSpPr>
            <a:spLocks noGrp="1"/>
          </p:cNvSpPr>
          <p:nvPr>
            <p:ph type="body" sz="quarter" idx="16"/>
          </p:nvPr>
        </p:nvSpPr>
        <p:spPr>
          <a:xfrm>
            <a:off x="584200" y="1594155"/>
            <a:ext cx="5219700" cy="430887"/>
          </a:xfrm>
        </p:spPr>
        <p:txBody>
          <a:bodyPr/>
          <a:lstStyle/>
          <a:p>
            <a:r>
              <a:rPr lang="en-US" sz="2800" dirty="0"/>
              <a:t>Benefits</a:t>
            </a:r>
          </a:p>
        </p:txBody>
      </p:sp>
      <p:sp>
        <p:nvSpPr>
          <p:cNvPr id="2" name="Text Placeholder 1">
            <a:extLst>
              <a:ext uri="{FF2B5EF4-FFF2-40B4-BE49-F238E27FC236}">
                <a16:creationId xmlns:a16="http://schemas.microsoft.com/office/drawing/2014/main" id="{CF502D47-9FF7-7D60-D253-CD8102E1E161}"/>
              </a:ext>
            </a:extLst>
          </p:cNvPr>
          <p:cNvSpPr>
            <a:spLocks noGrp="1"/>
          </p:cNvSpPr>
          <p:nvPr>
            <p:ph type="body" sz="quarter" idx="15"/>
          </p:nvPr>
        </p:nvSpPr>
        <p:spPr>
          <a:xfrm>
            <a:off x="586390" y="2085764"/>
            <a:ext cx="5217510" cy="2747195"/>
          </a:xfrm>
        </p:spPr>
        <p:txBody>
          <a:bodyPr>
            <a:noAutofit/>
          </a:bodyPr>
          <a:lstStyle/>
          <a:p>
            <a:pPr>
              <a:lnSpc>
                <a:spcPct val="150000"/>
              </a:lnSpc>
            </a:pPr>
            <a:r>
              <a:rPr lang="en-US" sz="2400" dirty="0"/>
              <a:t>Frequently changing data</a:t>
            </a:r>
          </a:p>
          <a:p>
            <a:pPr>
              <a:lnSpc>
                <a:spcPct val="150000"/>
              </a:lnSpc>
            </a:pPr>
            <a:r>
              <a:rPr lang="en-US" sz="2400" dirty="0"/>
              <a:t>Need near real-time</a:t>
            </a:r>
          </a:p>
          <a:p>
            <a:pPr>
              <a:lnSpc>
                <a:spcPct val="150000"/>
              </a:lnSpc>
            </a:pPr>
            <a:r>
              <a:rPr lang="en-US" sz="2400" dirty="0"/>
              <a:t>Large data volumes</a:t>
            </a:r>
          </a:p>
          <a:p>
            <a:pPr>
              <a:lnSpc>
                <a:spcPct val="150000"/>
              </a:lnSpc>
            </a:pPr>
            <a:r>
              <a:rPr lang="en-US" sz="2400" dirty="0"/>
              <a:t>Multi-dimensional data</a:t>
            </a:r>
          </a:p>
        </p:txBody>
      </p:sp>
      <p:sp>
        <p:nvSpPr>
          <p:cNvPr id="4" name="Text Placeholder 3">
            <a:extLst>
              <a:ext uri="{FF2B5EF4-FFF2-40B4-BE49-F238E27FC236}">
                <a16:creationId xmlns:a16="http://schemas.microsoft.com/office/drawing/2014/main" id="{01753932-B37F-C693-261D-1237E400FB72}"/>
              </a:ext>
            </a:extLst>
          </p:cNvPr>
          <p:cNvSpPr>
            <a:spLocks noGrp="1"/>
          </p:cNvSpPr>
          <p:nvPr>
            <p:ph type="body" sz="quarter" idx="19"/>
          </p:nvPr>
        </p:nvSpPr>
        <p:spPr>
          <a:xfrm>
            <a:off x="5680339" y="1594155"/>
            <a:ext cx="5656473" cy="430887"/>
          </a:xfrm>
        </p:spPr>
        <p:txBody>
          <a:bodyPr/>
          <a:lstStyle/>
          <a:p>
            <a:r>
              <a:rPr lang="en-US" sz="2800" dirty="0"/>
              <a:t>Limitations</a:t>
            </a:r>
          </a:p>
        </p:txBody>
      </p:sp>
      <p:sp>
        <p:nvSpPr>
          <p:cNvPr id="5" name="Text Placeholder 4">
            <a:extLst>
              <a:ext uri="{FF2B5EF4-FFF2-40B4-BE49-F238E27FC236}">
                <a16:creationId xmlns:a16="http://schemas.microsoft.com/office/drawing/2014/main" id="{03B937F0-972E-8020-93C6-463479C4BEA3}"/>
              </a:ext>
            </a:extLst>
          </p:cNvPr>
          <p:cNvSpPr>
            <a:spLocks noGrp="1"/>
          </p:cNvSpPr>
          <p:nvPr>
            <p:ph type="body" sz="quarter" idx="20"/>
          </p:nvPr>
        </p:nvSpPr>
        <p:spPr>
          <a:xfrm>
            <a:off x="5689784" y="2085764"/>
            <a:ext cx="5793556" cy="2437590"/>
          </a:xfrm>
        </p:spPr>
        <p:txBody>
          <a:bodyPr/>
          <a:lstStyle/>
          <a:p>
            <a:pPr lvl="1">
              <a:lnSpc>
                <a:spcPct val="150000"/>
              </a:lnSpc>
            </a:pPr>
            <a:r>
              <a:rPr lang="en-US" sz="2400" dirty="0"/>
              <a:t>Dependent on data source performance</a:t>
            </a:r>
          </a:p>
          <a:p>
            <a:pPr lvl="1">
              <a:lnSpc>
                <a:spcPct val="150000"/>
              </a:lnSpc>
            </a:pPr>
            <a:r>
              <a:rPr lang="en-US" sz="2400" dirty="0"/>
              <a:t>Security between source and destination</a:t>
            </a:r>
          </a:p>
          <a:p>
            <a:pPr lvl="1">
              <a:lnSpc>
                <a:spcPct val="150000"/>
              </a:lnSpc>
            </a:pPr>
            <a:r>
              <a:rPr lang="en-US" sz="2400" dirty="0"/>
              <a:t>Limited modeling capabilities</a:t>
            </a:r>
          </a:p>
          <a:p>
            <a:pPr lvl="1">
              <a:lnSpc>
                <a:spcPct val="150000"/>
              </a:lnSpc>
            </a:pPr>
            <a:r>
              <a:rPr lang="en-US" sz="2400" dirty="0"/>
              <a:t>Limited transformation features</a:t>
            </a:r>
          </a:p>
        </p:txBody>
      </p:sp>
    </p:spTree>
    <p:extLst>
      <p:ext uri="{BB962C8B-B14F-4D97-AF65-F5344CB8AC3E}">
        <p14:creationId xmlns:p14="http://schemas.microsoft.com/office/powerpoint/2010/main" val="12158279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a:xfrm>
            <a:off x="588262" y="585216"/>
            <a:ext cx="11013474" cy="492443"/>
          </a:xfrm>
        </p:spPr>
        <p:txBody>
          <a:bodyPr/>
          <a:lstStyle/>
          <a:p>
            <a:r>
              <a:rPr lang="en-US" dirty="0"/>
              <a:t>Data profiling options in Power Query Editor</a:t>
            </a:r>
          </a:p>
        </p:txBody>
      </p:sp>
      <p:grpSp>
        <p:nvGrpSpPr>
          <p:cNvPr id="5" name="Group 4" descr="Screenshot of Power Query Editor with some queries. Then highlighting the View ribbon tab where you can select data profiling options, with the profile options shown in the preview pane.">
            <a:extLst>
              <a:ext uri="{FF2B5EF4-FFF2-40B4-BE49-F238E27FC236}">
                <a16:creationId xmlns:a16="http://schemas.microsoft.com/office/drawing/2014/main" id="{DB9C660F-A307-11CE-5DE9-A1358F490DF9}"/>
              </a:ext>
            </a:extLst>
          </p:cNvPr>
          <p:cNvGrpSpPr/>
          <p:nvPr/>
        </p:nvGrpSpPr>
        <p:grpSpPr>
          <a:xfrm>
            <a:off x="732826" y="1458983"/>
            <a:ext cx="10706700" cy="4643870"/>
            <a:chOff x="418643" y="1120690"/>
            <a:chExt cx="11341268" cy="4919104"/>
          </a:xfrm>
        </p:grpSpPr>
        <p:pic>
          <p:nvPicPr>
            <p:cNvPr id="6" name="Picture 5">
              <a:extLst>
                <a:ext uri="{FF2B5EF4-FFF2-40B4-BE49-F238E27FC236}">
                  <a16:creationId xmlns:a16="http://schemas.microsoft.com/office/drawing/2014/main" id="{E235D619-E15C-9ABA-AA21-407CF0AE346B}"/>
                </a:ext>
              </a:extLst>
            </p:cNvPr>
            <p:cNvPicPr>
              <a:picLocks noChangeAspect="1"/>
            </p:cNvPicPr>
            <p:nvPr/>
          </p:nvPicPr>
          <p:blipFill>
            <a:blip r:embed="rId3"/>
            <a:stretch>
              <a:fillRect/>
            </a:stretch>
          </p:blipFill>
          <p:spPr>
            <a:xfrm>
              <a:off x="418643" y="1120690"/>
              <a:ext cx="11341268" cy="4919104"/>
            </a:xfrm>
            <a:prstGeom prst="rect">
              <a:avLst/>
            </a:prstGeom>
            <a:ln>
              <a:solidFill>
                <a:schemeClr val="tx1"/>
              </a:solidFill>
            </a:ln>
          </p:spPr>
        </p:pic>
        <p:sp>
          <p:nvSpPr>
            <p:cNvPr id="7" name="Rectangle 6">
              <a:extLst>
                <a:ext uri="{FF2B5EF4-FFF2-40B4-BE49-F238E27FC236}">
                  <a16:creationId xmlns:a16="http://schemas.microsoft.com/office/drawing/2014/main" id="{8A330132-D575-65BC-5098-F73916468F17}"/>
                </a:ext>
              </a:extLst>
            </p:cNvPr>
            <p:cNvSpPr/>
            <p:nvPr/>
          </p:nvSpPr>
          <p:spPr bwMode="auto">
            <a:xfrm>
              <a:off x="1168924" y="1234911"/>
              <a:ext cx="1687398" cy="8578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71254205"/>
      </p:ext>
    </p:extLst>
  </p:cSld>
  <p:clrMapOvr>
    <a:masterClrMapping/>
  </p:clrMapOvr>
  <p:transition>
    <p:fade/>
  </p:transition>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ILT-Course-Content-Templat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Course-Content-Template" id="{F7045C57-0644-4DFF-8BF6-C97AD8889A41}" vid="{BE88BF5B-D49E-4D05-8049-FB4539EFD12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4759</Words>
  <Application>Microsoft Office PowerPoint</Application>
  <PresentationFormat>Widescreen</PresentationFormat>
  <Paragraphs>392</Paragraphs>
  <Slides>30</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Consolas</vt:lpstr>
      <vt:lpstr>Segoe UI</vt:lpstr>
      <vt:lpstr>Segoe UI Black</vt:lpstr>
      <vt:lpstr>Segoe UI Light</vt:lpstr>
      <vt:lpstr>Segoe UI Semibold</vt:lpstr>
      <vt:lpstr>Wingdings</vt:lpstr>
      <vt:lpstr>2_LIGHT MODE</vt:lpstr>
      <vt:lpstr>ILT-Course-Content-Template</vt:lpstr>
      <vt:lpstr>Prepare data in  Power BI Desktop</vt:lpstr>
      <vt:lpstr>Agenda</vt:lpstr>
      <vt:lpstr>Get data in Power BI</vt:lpstr>
      <vt:lpstr>Combine all data into a single dataset</vt:lpstr>
      <vt:lpstr>Get data from a wide variety of sources</vt:lpstr>
      <vt:lpstr>Select a storage mode</vt:lpstr>
      <vt:lpstr>Introduction to DirectQuery </vt:lpstr>
      <vt:lpstr>Implications of using DirectQuery</vt:lpstr>
      <vt:lpstr>Data profiling options in Power Query Editor</vt:lpstr>
      <vt:lpstr>Determine cardinality of a column</vt:lpstr>
      <vt:lpstr>Data import errors</vt:lpstr>
      <vt:lpstr>DEMO</vt:lpstr>
      <vt:lpstr>Lab: Prepare data in Power BI Desktop</vt:lpstr>
      <vt:lpstr>Knowledge check: get data</vt:lpstr>
      <vt:lpstr>Clean, transform, and load data</vt:lpstr>
      <vt:lpstr>Transform data with Power Query Editor</vt:lpstr>
      <vt:lpstr>Common transformations</vt:lpstr>
      <vt:lpstr>Choose user-friendly values</vt:lpstr>
      <vt:lpstr>Shaping table structure</vt:lpstr>
      <vt:lpstr>Evaluate and change column data types</vt:lpstr>
      <vt:lpstr>Combine multiple queries into one</vt:lpstr>
      <vt:lpstr>Unpivot or pivot columns</vt:lpstr>
      <vt:lpstr>Query folding</vt:lpstr>
      <vt:lpstr>Dynamic reports with parameters</vt:lpstr>
      <vt:lpstr>Performance recommendations</vt:lpstr>
      <vt:lpstr>DEMO </vt:lpstr>
      <vt:lpstr>Lab: Load data in Power BI Desktop</vt:lpstr>
      <vt:lpstr>Knowledge check: clean and transform data</vt:lpstr>
      <vt:lpstr>Recap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2023-09-26T20:44:04Z</dcterms:created>
  <dcterms:modified xsi:type="dcterms:W3CDTF">2023-10-23T10:12:43Z</dcterms:modified>
</cp:coreProperties>
</file>